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81" r:id="rId5"/>
    <p:sldId id="268" r:id="rId6"/>
    <p:sldId id="280" r:id="rId7"/>
    <p:sldId id="264" r:id="rId8"/>
    <p:sldId id="287" r:id="rId9"/>
    <p:sldId id="366" r:id="rId10"/>
    <p:sldId id="284" r:id="rId11"/>
    <p:sldId id="367" r:id="rId12"/>
    <p:sldId id="269" r:id="rId13"/>
    <p:sldId id="282" r:id="rId14"/>
    <p:sldId id="342" r:id="rId15"/>
    <p:sldId id="368" r:id="rId16"/>
    <p:sldId id="275" r:id="rId17"/>
    <p:sldId id="276" r:id="rId18"/>
    <p:sldId id="277" r:id="rId19"/>
    <p:sldId id="278" r:id="rId20"/>
  </p:sldIdLst>
  <p:sldSz cx="12192000" cy="6858000"/>
  <p:notesSz cx="6858000" cy="9144000"/>
  <p:embeddedFontLst>
    <p:embeddedFont>
      <p:font typeface="Corbel" panose="020B0503020204020204" pitchFamily="34" charset="0"/>
      <p:regular r:id="rId22"/>
      <p:bold r:id="rId23"/>
      <p:italic r:id="rId24"/>
      <p:boldItalic r:id="rId25"/>
    </p:embeddedFont>
    <p:embeddedFont>
      <p:font typeface="Helvetica Neue" panose="020B0604020202020204" charset="0"/>
      <p:regular r:id="rId26"/>
      <p:bold r:id="rId27"/>
      <p:italic r:id="rId28"/>
      <p:boldItalic r:id="rId29"/>
    </p:embeddedFont>
    <p:embeddedFont>
      <p:font typeface="Quattrocento Sans" panose="020B0502050000020003"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6" roundtripDataSignature="AMtx7mj14ry/opQ51yd9N4nr5Zp4uC4u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3C21F-C563-4E9A-AF06-7D97A10A38A3}" v="1" dt="2025-04-17T14:18:45.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44740\Documents\Surrey%20Climate%20Commission\-Outreach\How%20can%20we%20help%20you\2024\250129%202024%20Survey_%20FINAL%20evalu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44740\Documents\Surrey%20Climate%20Commission\-Outreach\How%20can%20we%20help%20you\2024\250129%202024%20Survey_%20FINAL%20evaluat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solidFill>
                  <a:schemeClr val="bg2"/>
                </a:solidFill>
              </a:rPr>
              <a:t>Community</a:t>
            </a:r>
            <a:r>
              <a:rPr lang="en-GB" baseline="0">
                <a:solidFill>
                  <a:schemeClr val="bg2"/>
                </a:solidFill>
              </a:rPr>
              <a:t> group </a:t>
            </a:r>
          </a:p>
          <a:p>
            <a:pPr>
              <a:defRPr/>
            </a:pPr>
            <a:r>
              <a:rPr lang="en-GB" baseline="0">
                <a:solidFill>
                  <a:schemeClr val="bg2"/>
                </a:solidFill>
              </a:rPr>
              <a:t>support needs</a:t>
            </a:r>
            <a:endParaRPr lang="en-GB">
              <a:solidFill>
                <a:schemeClr val="bg2"/>
              </a:solidFill>
            </a:endParaRPr>
          </a:p>
        </c:rich>
      </c:tx>
      <c:layout>
        <c:manualLayout>
          <c:xMode val="edge"/>
          <c:yMode val="edge"/>
          <c:x val="0.25175374257996458"/>
          <c:y val="0.1528983183061894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0.55651065163860047"/>
          <c:y val="4.7962907095029594E-2"/>
          <c:w val="0.24795243332537958"/>
          <c:h val="0.3853294062511457"/>
        </c:manualLayout>
      </c:layout>
      <c:pieChart>
        <c:varyColors val="1"/>
        <c:ser>
          <c:idx val="0"/>
          <c:order val="0"/>
          <c:tx>
            <c:strRef>
              <c:f>'Graph support needs'!$B$1</c:f>
              <c:strCache>
                <c:ptCount val="1"/>
                <c:pt idx="0">
                  <c:v>% for the graph</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3A-449E-A991-C572DFDC5CFA}"/>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DC3A-449E-A991-C572DFDC5CF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C3A-449E-A991-C572DFDC5CF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C3A-449E-A991-C572DFDC5CF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C3A-449E-A991-C572DFDC5CF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C3A-449E-A991-C572DFDC5CF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C3A-449E-A991-C572DFDC5CF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C3A-449E-A991-C572DFDC5CF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C3A-449E-A991-C572DFDC5CFA}"/>
              </c:ext>
            </c:extLst>
          </c:dPt>
          <c:cat>
            <c:strRef>
              <c:f>'Graph support needs'!$A$2:$A$10</c:f>
              <c:strCache>
                <c:ptCount val="9"/>
                <c:pt idx="0">
                  <c:v>More funds (69%) [up 3]</c:v>
                </c:pt>
                <c:pt idx="1">
                  <c:v>More volunteers (60%) [up 6]</c:v>
                </c:pt>
                <c:pt idx="2">
                  <c:v>Promoting messages to the wider community (49%) [down 17]</c:v>
                </c:pt>
                <c:pt idx="3">
                  <c:v>More networking opportunities (46%) [down 10]</c:v>
                </c:pt>
                <c:pt idx="4">
                  <c:v>Youth engagement (34%) [down 4]</c:v>
                </c:pt>
                <c:pt idx="5">
                  <c:v>Research (14%) [down 2]</c:v>
                </c:pt>
                <c:pt idx="6">
                  <c:v>Securing charity / CIC status (11%) [up 5]</c:v>
                </c:pt>
                <c:pt idx="7">
                  <c:v>Regulatory (eg annual accounts and reports) (9%) [new]</c:v>
                </c:pt>
                <c:pt idx="8">
                  <c:v>Other (9%) [down 23]</c:v>
                </c:pt>
              </c:strCache>
            </c:strRef>
          </c:cat>
          <c:val>
            <c:numRef>
              <c:f>'Graph support needs'!$B$2:$B$10</c:f>
              <c:numCache>
                <c:formatCode>0</c:formatCode>
                <c:ptCount val="9"/>
                <c:pt idx="0">
                  <c:v>22.857142857142858</c:v>
                </c:pt>
                <c:pt idx="1">
                  <c:v>20</c:v>
                </c:pt>
                <c:pt idx="2">
                  <c:v>16.19047619047619</c:v>
                </c:pt>
                <c:pt idx="3">
                  <c:v>15.238095238095239</c:v>
                </c:pt>
                <c:pt idx="4">
                  <c:v>11.428571428571429</c:v>
                </c:pt>
                <c:pt idx="5">
                  <c:v>4.7619047619047619</c:v>
                </c:pt>
                <c:pt idx="6">
                  <c:v>3.8095238095238098</c:v>
                </c:pt>
                <c:pt idx="7">
                  <c:v>2.8571428571428572</c:v>
                </c:pt>
                <c:pt idx="8">
                  <c:v>2.8571428571428572</c:v>
                </c:pt>
              </c:numCache>
            </c:numRef>
          </c:val>
          <c:extLst>
            <c:ext xmlns:c16="http://schemas.microsoft.com/office/drawing/2014/chart" uri="{C3380CC4-5D6E-409C-BE32-E72D297353CC}">
              <c16:uniqueId val="{00000012-DC3A-449E-A991-C572DFDC5CF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bg2"/>
                </a:solidFill>
                <a:latin typeface="+mn-lt"/>
                <a:ea typeface="+mn-ea"/>
                <a:cs typeface="+mn-cs"/>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bg2"/>
                </a:solidFill>
                <a:latin typeface="+mn-lt"/>
                <a:ea typeface="+mn-ea"/>
                <a:cs typeface="+mn-cs"/>
              </a:defRPr>
            </a:pPr>
            <a:endParaRPr lang="en-US"/>
          </a:p>
        </c:txPr>
      </c:legendEntry>
      <c:layout>
        <c:manualLayout>
          <c:xMode val="edge"/>
          <c:yMode val="edge"/>
          <c:x val="0.26841154359901903"/>
          <c:y val="0.3962562811085637"/>
          <c:w val="0.60937113401036291"/>
          <c:h val="0.5869147036346286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r>
              <a:rPr lang="en-US" baseline="0">
                <a:solidFill>
                  <a:schemeClr val="bg2"/>
                </a:solidFill>
              </a:rPr>
              <a:t>Percentage of groups working 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'Graph areas of work'!$A$2:$A$13</c:f>
              <c:strCache>
                <c:ptCount val="12"/>
                <c:pt idx="0">
                  <c:v>Transition</c:v>
                </c:pt>
                <c:pt idx="1">
                  <c:v>Air quality</c:v>
                </c:pt>
                <c:pt idx="2">
                  <c:v>Faith</c:v>
                </c:pt>
                <c:pt idx="3">
                  <c:v>Food</c:v>
                </c:pt>
                <c:pt idx="4">
                  <c:v>Transport</c:v>
                </c:pt>
                <c:pt idx="5">
                  <c:v>Other</c:v>
                </c:pt>
                <c:pt idx="6">
                  <c:v>Water quality</c:v>
                </c:pt>
                <c:pt idx="7">
                  <c:v>Energy</c:v>
                </c:pt>
                <c:pt idx="8">
                  <c:v>Education</c:v>
                </c:pt>
                <c:pt idx="9">
                  <c:v>Waste reduction</c:v>
                </c:pt>
                <c:pt idx="10">
                  <c:v>Health and wellbeing</c:v>
                </c:pt>
                <c:pt idx="11">
                  <c:v>Biodiversity</c:v>
                </c:pt>
              </c:strCache>
            </c:strRef>
          </c:cat>
          <c:val>
            <c:numRef>
              <c:f>'Graph areas of work'!$B$2:$B$13</c:f>
              <c:numCache>
                <c:formatCode>0</c:formatCode>
                <c:ptCount val="12"/>
                <c:pt idx="0">
                  <c:v>11.76470588235294</c:v>
                </c:pt>
                <c:pt idx="1">
                  <c:v>20.588235294117645</c:v>
                </c:pt>
                <c:pt idx="2">
                  <c:v>23.52941176470588</c:v>
                </c:pt>
                <c:pt idx="3">
                  <c:v>23.52941176470588</c:v>
                </c:pt>
                <c:pt idx="4">
                  <c:v>23.52941176470588</c:v>
                </c:pt>
                <c:pt idx="5">
                  <c:v>23.52941176470588</c:v>
                </c:pt>
                <c:pt idx="6">
                  <c:v>26.47058823529412</c:v>
                </c:pt>
                <c:pt idx="7">
                  <c:v>35.294117647058826</c:v>
                </c:pt>
                <c:pt idx="8">
                  <c:v>41.17647058823529</c:v>
                </c:pt>
                <c:pt idx="9">
                  <c:v>44.117647058823529</c:v>
                </c:pt>
                <c:pt idx="10">
                  <c:v>47.058823529411761</c:v>
                </c:pt>
                <c:pt idx="11">
                  <c:v>58.82352941176471</c:v>
                </c:pt>
              </c:numCache>
            </c:numRef>
          </c:val>
          <c:extLst>
            <c:ext xmlns:c16="http://schemas.microsoft.com/office/drawing/2014/chart" uri="{C3380CC4-5D6E-409C-BE32-E72D297353CC}">
              <c16:uniqueId val="{00000000-D002-429A-B4F8-3DC57102B4C4}"/>
            </c:ext>
          </c:extLst>
        </c:ser>
        <c:dLbls>
          <c:showLegendKey val="0"/>
          <c:showVal val="0"/>
          <c:showCatName val="0"/>
          <c:showSerName val="0"/>
          <c:showPercent val="0"/>
          <c:showBubbleSize val="0"/>
        </c:dLbls>
        <c:gapWidth val="182"/>
        <c:axId val="628458575"/>
        <c:axId val="628459535"/>
      </c:barChart>
      <c:catAx>
        <c:axId val="628458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solidFill>
                <a:latin typeface="+mn-lt"/>
                <a:ea typeface="+mn-ea"/>
                <a:cs typeface="+mn-cs"/>
              </a:defRPr>
            </a:pPr>
            <a:endParaRPr lang="en-US"/>
          </a:p>
        </c:txPr>
        <c:crossAx val="628459535"/>
        <c:crosses val="autoZero"/>
        <c:auto val="1"/>
        <c:lblAlgn val="ctr"/>
        <c:lblOffset val="100"/>
        <c:noMultiLvlLbl val="0"/>
      </c:catAx>
      <c:valAx>
        <c:axId val="6284595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458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L="914400" marR="0" lvl="1"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2pPr>
            <a:lvl3pPr marL="1371600" marR="0" lvl="2"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3pPr>
            <a:lvl4pPr marL="1828800" marR="0" lvl="3"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4pPr>
            <a:lvl5pPr marL="2286000" marR="0" lvl="4"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5pPr>
            <a:lvl6pPr marL="2743200" marR="0" lvl="5"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6pPr>
            <a:lvl7pPr marL="3200400" marR="0" lvl="6"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7pPr>
            <a:lvl8pPr marL="3657600" marR="0" lvl="7"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8pPr>
            <a:lvl9pPr marL="4114800" marR="0" lvl="8"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orbel"/>
                <a:ea typeface="Corbel"/>
                <a:cs typeface="Corbel"/>
                <a:sym typeface="Corbel"/>
              </a:rPr>
              <a:t>‹#›</a:t>
            </a:fld>
            <a:endParaRPr sz="1200" b="0" i="0" u="none" strike="noStrike" cap="none">
              <a:solidFill>
                <a:schemeClr val="dk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Tailor this slide</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D0F23358-F35A-800F-88B6-172C3EB30FCF}"/>
            </a:ext>
          </a:extLst>
        </p:cNvPr>
        <p:cNvGrpSpPr/>
        <p:nvPr/>
      </p:nvGrpSpPr>
      <p:grpSpPr>
        <a:xfrm>
          <a:off x="0" y="0"/>
          <a:ext cx="0" cy="0"/>
          <a:chOff x="0" y="0"/>
          <a:chExt cx="0" cy="0"/>
        </a:xfrm>
      </p:grpSpPr>
      <p:sp>
        <p:nvSpPr>
          <p:cNvPr id="236" name="Google Shape;236;p14:notes">
            <a:extLst>
              <a:ext uri="{FF2B5EF4-FFF2-40B4-BE49-F238E27FC236}">
                <a16:creationId xmlns:a16="http://schemas.microsoft.com/office/drawing/2014/main" id="{70479E4E-89A2-8512-F59A-60655A77743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4:notes">
            <a:extLst>
              <a:ext uri="{FF2B5EF4-FFF2-40B4-BE49-F238E27FC236}">
                <a16:creationId xmlns:a16="http://schemas.microsoft.com/office/drawing/2014/main" id="{8F9AD223-BBBB-BED6-28D5-9CCEB9CC4A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7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BA4EB4EB-0BB4-4A81-CB17-6A6CBBA53816}"/>
            </a:ext>
          </a:extLst>
        </p:cNvPr>
        <p:cNvGrpSpPr/>
        <p:nvPr/>
      </p:nvGrpSpPr>
      <p:grpSpPr>
        <a:xfrm>
          <a:off x="0" y="0"/>
          <a:ext cx="0" cy="0"/>
          <a:chOff x="0" y="0"/>
          <a:chExt cx="0" cy="0"/>
        </a:xfrm>
      </p:grpSpPr>
      <p:sp>
        <p:nvSpPr>
          <p:cNvPr id="236" name="Google Shape;236;p14:notes">
            <a:extLst>
              <a:ext uri="{FF2B5EF4-FFF2-40B4-BE49-F238E27FC236}">
                <a16:creationId xmlns:a16="http://schemas.microsoft.com/office/drawing/2014/main" id="{DD2B8A65-5CD5-5A06-7A10-FDCCE31E142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4:notes">
            <a:extLst>
              <a:ext uri="{FF2B5EF4-FFF2-40B4-BE49-F238E27FC236}">
                <a16:creationId xmlns:a16="http://schemas.microsoft.com/office/drawing/2014/main" id="{1F62BD0F-DBB1-74C3-A087-B8CD2927C9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146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258F5F3B-3FEB-BBB7-8536-065D206473E3}"/>
            </a:ext>
          </a:extLst>
        </p:cNvPr>
        <p:cNvGrpSpPr/>
        <p:nvPr/>
      </p:nvGrpSpPr>
      <p:grpSpPr>
        <a:xfrm>
          <a:off x="0" y="0"/>
          <a:ext cx="0" cy="0"/>
          <a:chOff x="0" y="0"/>
          <a:chExt cx="0" cy="0"/>
        </a:xfrm>
      </p:grpSpPr>
      <p:sp>
        <p:nvSpPr>
          <p:cNvPr id="236" name="Google Shape;236;p14:notes">
            <a:extLst>
              <a:ext uri="{FF2B5EF4-FFF2-40B4-BE49-F238E27FC236}">
                <a16:creationId xmlns:a16="http://schemas.microsoft.com/office/drawing/2014/main" id="{730FADBE-2557-C0D2-9792-F5F5392EA3F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4:notes">
            <a:extLst>
              <a:ext uri="{FF2B5EF4-FFF2-40B4-BE49-F238E27FC236}">
                <a16:creationId xmlns:a16="http://schemas.microsoft.com/office/drawing/2014/main" id="{B7FB283A-FC13-CAE8-227A-9A05BFD764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218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Over 46% thought they spent more than 10% of their income on energy. This was 60% for FG1 - the low income group, and 50% for FG4 - disabled. Interestingly, from the SMEF Ethnic Group 5 participants (45%) also thought they spent more than 10% of their income on energy. This group tended to be well educated working people who owned their own homes, showing that the cost of living crisis has affected everyone. </a:t>
            </a:r>
          </a:p>
          <a:p>
            <a:pPr rtl="0"/>
            <a:r>
              <a:rPr lang="en-GB"/>
              <a:t>21% lived in rented accommodation, and this was 50% for the low income group. The challenge of rented homes was a key topic in FG4 (disabled) where we only had a 66% questionnaire return, so the number in rented accommodation may actually be higher.</a:t>
            </a:r>
          </a:p>
          <a:p>
            <a:pPr rtl="0"/>
            <a:r>
              <a:rPr lang="en-GB"/>
              <a:t>21% did not have gas heating (i.e. they had either electric or solid fuel), and this was higher (50%) among FG4 (4 people).</a:t>
            </a:r>
          </a:p>
          <a:p>
            <a:pPr rtl="0"/>
            <a:r>
              <a:rPr lang="en-GB"/>
              <a:t>8% did not speak English at home. This was 30% for the Ethnic group. Note that FG5 (Shifa) did not complete the questionnaire, and all 9 participants did not speak English at home.</a:t>
            </a:r>
          </a:p>
          <a:p>
            <a:pPr rtl="0"/>
            <a:r>
              <a:rPr lang="en-GB"/>
              <a:t>36% had someone unwell or disabled at home (88% for FG4)</a:t>
            </a:r>
          </a:p>
          <a:p>
            <a:pPr rtl="0"/>
            <a:r>
              <a:rPr lang="en-GB"/>
              <a:t>33% had at least one child under 17. Note this was 42% before adding in FG4 where there were no children living at home.</a:t>
            </a:r>
          </a:p>
          <a:p>
            <a:pPr rtl="0"/>
            <a:r>
              <a:rPr lang="en-GB"/>
              <a:t>46% had someone aged 65 or over.</a:t>
            </a:r>
          </a:p>
          <a:p>
            <a:pPr rtl="0"/>
            <a:r>
              <a:rPr lang="en-GB"/>
              <a:t>These stats become more worrying when they are combined, e.g. someone in rented accommodation with young children at home living in fuel poverty, or a disabled owner occupier, without gas heating in fuel poverty. </a:t>
            </a:r>
          </a:p>
        </p:txBody>
      </p:sp>
      <p:sp>
        <p:nvSpPr>
          <p:cNvPr id="4" name="Slide Number Placeholder 3"/>
          <p:cNvSpPr>
            <a:spLocks noGrp="1"/>
          </p:cNvSpPr>
          <p:nvPr>
            <p:ph type="sldNum" sz="quarter" idx="10"/>
          </p:nvPr>
        </p:nvSpPr>
        <p:spPr/>
        <p:txBody>
          <a:bodyPr rtlCol="0"/>
          <a:lstStyle/>
          <a:p>
            <a:pPr rtl="0"/>
            <a:fld id="{77542409-6A04-4DC6-AC3A-D3758287A8F2}" type="slidenum">
              <a:rPr lang="en-GB" smtClean="0"/>
              <a:t>14</a:t>
            </a:fld>
            <a:endParaRPr lang="en-GB"/>
          </a:p>
        </p:txBody>
      </p:sp>
    </p:spTree>
    <p:extLst>
      <p:ext uri="{BB962C8B-B14F-4D97-AF65-F5344CB8AC3E}">
        <p14:creationId xmlns:p14="http://schemas.microsoft.com/office/powerpoint/2010/main" val="3916386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a:extLst>
            <a:ext uri="{FF2B5EF4-FFF2-40B4-BE49-F238E27FC236}">
              <a16:creationId xmlns:a16="http://schemas.microsoft.com/office/drawing/2014/main" id="{D71E9C3B-F855-52A1-321A-A7FE793CB5ED}"/>
            </a:ext>
          </a:extLst>
        </p:cNvPr>
        <p:cNvGrpSpPr/>
        <p:nvPr/>
      </p:nvGrpSpPr>
      <p:grpSpPr>
        <a:xfrm>
          <a:off x="0" y="0"/>
          <a:ext cx="0" cy="0"/>
          <a:chOff x="0" y="0"/>
          <a:chExt cx="0" cy="0"/>
        </a:xfrm>
      </p:grpSpPr>
      <p:sp>
        <p:nvSpPr>
          <p:cNvPr id="292" name="Google Shape;292;p19:notes">
            <a:extLst>
              <a:ext uri="{FF2B5EF4-FFF2-40B4-BE49-F238E27FC236}">
                <a16:creationId xmlns:a16="http://schemas.microsoft.com/office/drawing/2014/main" id="{B6407537-01F5-1931-47E0-3645DBAEF5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9:notes">
            <a:extLst>
              <a:ext uri="{FF2B5EF4-FFF2-40B4-BE49-F238E27FC236}">
                <a16:creationId xmlns:a16="http://schemas.microsoft.com/office/drawing/2014/main" id="{8819DDA4-21EE-AD43-28EE-CB574D9D6B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9:notes">
            <a:extLst>
              <a:ext uri="{FF2B5EF4-FFF2-40B4-BE49-F238E27FC236}">
                <a16:creationId xmlns:a16="http://schemas.microsoft.com/office/drawing/2014/main" id="{34C52417-FD1B-A7A8-A91D-8E2648047C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303089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 Commission’s role is to coordinate, enable and inspire action by a wide range of organisations and communities.</a:t>
            </a:r>
            <a:endParaRPr/>
          </a:p>
          <a:p>
            <a:pPr marL="0" lvl="0" indent="0" algn="l" rtl="0">
              <a:spcBef>
                <a:spcPts val="0"/>
              </a:spcBef>
              <a:spcAft>
                <a:spcPts val="0"/>
              </a:spcAft>
              <a:buNone/>
            </a:pPr>
            <a:r>
              <a:rPr lang="en-GB"/>
              <a:t>We started small in 2019, but through a range of funding and projects we are scaling up our action and impact.</a:t>
            </a:r>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44119626-DDFF-AAC2-F7BD-4E8CF4F0B9D9}"/>
            </a:ext>
          </a:extLst>
        </p:cNvPr>
        <p:cNvGrpSpPr/>
        <p:nvPr/>
      </p:nvGrpSpPr>
      <p:grpSpPr>
        <a:xfrm>
          <a:off x="0" y="0"/>
          <a:ext cx="0" cy="0"/>
          <a:chOff x="0" y="0"/>
          <a:chExt cx="0" cy="0"/>
        </a:xfrm>
      </p:grpSpPr>
      <p:sp>
        <p:nvSpPr>
          <p:cNvPr id="216" name="Google Shape;216;p13:notes">
            <a:extLst>
              <a:ext uri="{FF2B5EF4-FFF2-40B4-BE49-F238E27FC236}">
                <a16:creationId xmlns:a16="http://schemas.microsoft.com/office/drawing/2014/main" id="{6E30AF5B-0BE6-6807-B4F5-BDC591DD177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a:extLst>
              <a:ext uri="{FF2B5EF4-FFF2-40B4-BE49-F238E27FC236}">
                <a16:creationId xmlns:a16="http://schemas.microsoft.com/office/drawing/2014/main" id="{647904F0-0D42-2747-FF8B-ED3EE575D8D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a:extLst>
              <a:ext uri="{FF2B5EF4-FFF2-40B4-BE49-F238E27FC236}">
                <a16:creationId xmlns:a16="http://schemas.microsoft.com/office/drawing/2014/main" id="{88D86641-E08F-4732-23BF-8251A5B86A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397318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2E1D8B87-18ED-DD2E-64F8-EE66F05BCC54}"/>
            </a:ext>
          </a:extLst>
        </p:cNvPr>
        <p:cNvGrpSpPr/>
        <p:nvPr/>
      </p:nvGrpSpPr>
      <p:grpSpPr>
        <a:xfrm>
          <a:off x="0" y="0"/>
          <a:ext cx="0" cy="0"/>
          <a:chOff x="0" y="0"/>
          <a:chExt cx="0" cy="0"/>
        </a:xfrm>
      </p:grpSpPr>
      <p:sp>
        <p:nvSpPr>
          <p:cNvPr id="216" name="Google Shape;216;p13:notes">
            <a:extLst>
              <a:ext uri="{FF2B5EF4-FFF2-40B4-BE49-F238E27FC236}">
                <a16:creationId xmlns:a16="http://schemas.microsoft.com/office/drawing/2014/main" id="{75197538-7D62-70DD-897A-60D347F02B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a:extLst>
              <a:ext uri="{FF2B5EF4-FFF2-40B4-BE49-F238E27FC236}">
                <a16:creationId xmlns:a16="http://schemas.microsoft.com/office/drawing/2014/main" id="{77427FE9-20EA-0CAB-C32D-85AABE5CE2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a:extLst>
              <a:ext uri="{FF2B5EF4-FFF2-40B4-BE49-F238E27FC236}">
                <a16:creationId xmlns:a16="http://schemas.microsoft.com/office/drawing/2014/main" id="{9C1F1390-9E40-007A-8CE8-A3D5DDCE84C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2162039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77D1C4FA-F3A5-746A-87C7-190C7D0A2C7B}"/>
            </a:ext>
          </a:extLst>
        </p:cNvPr>
        <p:cNvGrpSpPr/>
        <p:nvPr/>
      </p:nvGrpSpPr>
      <p:grpSpPr>
        <a:xfrm>
          <a:off x="0" y="0"/>
          <a:ext cx="0" cy="0"/>
          <a:chOff x="0" y="0"/>
          <a:chExt cx="0" cy="0"/>
        </a:xfrm>
      </p:grpSpPr>
      <p:sp>
        <p:nvSpPr>
          <p:cNvPr id="174" name="Google Shape;174;p9:notes">
            <a:extLst>
              <a:ext uri="{FF2B5EF4-FFF2-40B4-BE49-F238E27FC236}">
                <a16:creationId xmlns:a16="http://schemas.microsoft.com/office/drawing/2014/main" id="{89884EEA-0856-ADB9-B8EB-62A7A6DE05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a:extLst>
              <a:ext uri="{FF2B5EF4-FFF2-40B4-BE49-F238E27FC236}">
                <a16:creationId xmlns:a16="http://schemas.microsoft.com/office/drawing/2014/main" id="{08E47B1A-F8FD-C2A5-56A9-8156239A89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a:extLst>
              <a:ext uri="{FF2B5EF4-FFF2-40B4-BE49-F238E27FC236}">
                <a16:creationId xmlns:a16="http://schemas.microsoft.com/office/drawing/2014/main" id="{2E7B5B86-393E-EA43-722A-F03FED5354E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130266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FEB54-3D48-4CA6-061E-C31C2F3D8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22D1B-BBB5-8700-FC82-5F81D7F070F2}"/>
              </a:ext>
            </a:extLst>
          </p:cNvPr>
          <p:cNvSpPr>
            <a:spLocks noGrp="1" noRot="1" noChangeAspect="1"/>
          </p:cNvSpPr>
          <p:nvPr>
            <p:ph type="sldImg"/>
          </p:nvPr>
        </p:nvSpPr>
        <p:spPr>
          <a:xfrm>
            <a:off x="2713038" y="515938"/>
            <a:ext cx="4595812" cy="2584450"/>
          </a:xfrm>
        </p:spPr>
      </p:sp>
      <p:sp>
        <p:nvSpPr>
          <p:cNvPr id="3" name="Notes Placeholder 2">
            <a:extLst>
              <a:ext uri="{FF2B5EF4-FFF2-40B4-BE49-F238E27FC236}">
                <a16:creationId xmlns:a16="http://schemas.microsoft.com/office/drawing/2014/main" id="{572D34B0-EA4D-CA97-29D3-4D676D290D2E}"/>
              </a:ext>
            </a:extLst>
          </p:cNvPr>
          <p:cNvSpPr>
            <a:spLocks noGrp="1"/>
          </p:cNvSpPr>
          <p:nvPr>
            <p:ph type="body" idx="1"/>
          </p:nvPr>
        </p:nvSpPr>
        <p:spPr/>
        <p:txBody>
          <a:bodyPr rtlCol="0"/>
          <a:lstStyle/>
          <a:p>
            <a:pPr rtl="0"/>
            <a:r>
              <a:rPr lang="en-GB"/>
              <a:t>We provide advice and info. Jacquetta is our network manager and she has very good relationships. People get in contact and she links them to tailored advice, contacts and resources. We have a monthly e-news and a lively e-forum.</a:t>
            </a:r>
          </a:p>
          <a:p>
            <a:pPr rtl="0"/>
            <a:r>
              <a:rPr lang="en-GB"/>
              <a:t>This community relationship has lead into specific funded </a:t>
            </a:r>
            <a:r>
              <a:rPr lang="en-GB" err="1"/>
              <a:t>priojects</a:t>
            </a:r>
            <a:r>
              <a:rPr lang="en-GB"/>
              <a:t>.</a:t>
            </a:r>
          </a:p>
        </p:txBody>
      </p:sp>
      <p:sp>
        <p:nvSpPr>
          <p:cNvPr id="4" name="Slide Number Placeholder 3">
            <a:extLst>
              <a:ext uri="{FF2B5EF4-FFF2-40B4-BE49-F238E27FC236}">
                <a16:creationId xmlns:a16="http://schemas.microsoft.com/office/drawing/2014/main" id="{CDB8C9FE-1A50-D574-6043-8370F92174C5}"/>
              </a:ext>
            </a:extLst>
          </p:cNvPr>
          <p:cNvSpPr>
            <a:spLocks noGrp="1"/>
          </p:cNvSpPr>
          <p:nvPr>
            <p:ph type="sldNum" sz="quarter" idx="10"/>
          </p:nvPr>
        </p:nvSpPr>
        <p:spPr/>
        <p:txBody>
          <a:bodyPr rtlCol="0"/>
          <a:lstStyle/>
          <a:p>
            <a:pPr defTabSz="966338">
              <a:defRPr/>
            </a:pPr>
            <a:fld id="{77542409-6A04-4DC6-AC3A-D3758287A8F2}" type="slidenum">
              <a:rPr lang="en-GB">
                <a:solidFill>
                  <a:srgbClr val="4D3E2F"/>
                </a:solidFill>
                <a:latin typeface="Corbel" panose="020B0503020204020204"/>
              </a:rPr>
              <a:pPr defTabSz="966338">
                <a:defRPr/>
              </a:pPr>
              <a:t>9</a:t>
            </a:fld>
            <a:endParaRPr lang="en-GB">
              <a:solidFill>
                <a:srgbClr val="4D3E2F"/>
              </a:solidFill>
              <a:latin typeface="Corbel" panose="020B0503020204020204"/>
            </a:endParaRPr>
          </a:p>
        </p:txBody>
      </p:sp>
    </p:spTree>
    <p:extLst>
      <p:ext uri="{BB962C8B-B14F-4D97-AF65-F5344CB8AC3E}">
        <p14:creationId xmlns:p14="http://schemas.microsoft.com/office/powerpoint/2010/main" val="3808838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26"/>
          <p:cNvSpPr/>
          <p:nvPr/>
        </p:nvSpPr>
        <p:spPr>
          <a:xfrm>
            <a:off x="1600200" y="0"/>
            <a:ext cx="5029200" cy="5943600"/>
          </a:xfrm>
          <a:prstGeom prst="rect">
            <a:avLst/>
          </a:prstGeom>
          <a:solidFill>
            <a:srgbClr val="687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9" name="Google Shape;19;p26"/>
          <p:cNvSpPr txBox="1">
            <a:spLocks noGrp="1"/>
          </p:cNvSpPr>
          <p:nvPr>
            <p:ph type="ctrTitle"/>
          </p:nvPr>
        </p:nvSpPr>
        <p:spPr>
          <a:xfrm>
            <a:off x="1751777" y="3019706"/>
            <a:ext cx="484632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1751777" y="5381894"/>
            <a:ext cx="484632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2000"/>
              <a:buNone/>
              <a:defRPr sz="2000"/>
            </a:lvl2pPr>
            <a:lvl3pPr lvl="2" algn="ctr">
              <a:lnSpc>
                <a:spcPct val="90000"/>
              </a:lnSpc>
              <a:spcBef>
                <a:spcPts val="400"/>
              </a:spcBef>
              <a:spcAft>
                <a:spcPts val="0"/>
              </a:spcAft>
              <a:buClr>
                <a:schemeClr val="dk1"/>
              </a:buClr>
              <a:buSzPts val="1800"/>
              <a:buNone/>
              <a:defRPr sz="1800"/>
            </a:lvl3pPr>
            <a:lvl4pPr lvl="3" algn="ctr">
              <a:lnSpc>
                <a:spcPct val="90000"/>
              </a:lnSpc>
              <a:spcBef>
                <a:spcPts val="400"/>
              </a:spcBef>
              <a:spcAft>
                <a:spcPts val="0"/>
              </a:spcAft>
              <a:buClr>
                <a:schemeClr val="dk1"/>
              </a:buClr>
              <a:buSzPts val="1600"/>
              <a:buNone/>
              <a:defRPr sz="1600"/>
            </a:lvl4pPr>
            <a:lvl5pPr lvl="4" algn="ctr">
              <a:lnSpc>
                <a:spcPct val="90000"/>
              </a:lnSpc>
              <a:spcBef>
                <a:spcPts val="400"/>
              </a:spcBef>
              <a:spcAft>
                <a:spcPts val="0"/>
              </a:spcAft>
              <a:buClr>
                <a:schemeClr val="dk1"/>
              </a:buClr>
              <a:buSzPts val="1600"/>
              <a:buNone/>
              <a:defRPr sz="1600"/>
            </a:lvl5pPr>
            <a:lvl6pPr lvl="5" algn="ctr">
              <a:lnSpc>
                <a:spcPct val="90000"/>
              </a:lnSpc>
              <a:spcBef>
                <a:spcPts val="400"/>
              </a:spcBef>
              <a:spcAft>
                <a:spcPts val="0"/>
              </a:spcAft>
              <a:buClr>
                <a:schemeClr val="dk1"/>
              </a:buClr>
              <a:buSzPts val="1600"/>
              <a:buNone/>
              <a:defRPr sz="1600"/>
            </a:lvl6pPr>
            <a:lvl7pPr lvl="6" algn="ctr">
              <a:lnSpc>
                <a:spcPct val="90000"/>
              </a:lnSpc>
              <a:spcBef>
                <a:spcPts val="400"/>
              </a:spcBef>
              <a:spcAft>
                <a:spcPts val="0"/>
              </a:spcAft>
              <a:buClr>
                <a:schemeClr val="dk1"/>
              </a:buClr>
              <a:buSzPts val="1600"/>
              <a:buNone/>
              <a:defRPr sz="1600"/>
            </a:lvl7pPr>
            <a:lvl8pPr lvl="7" algn="ctr">
              <a:lnSpc>
                <a:spcPct val="90000"/>
              </a:lnSpc>
              <a:spcBef>
                <a:spcPts val="400"/>
              </a:spcBef>
              <a:spcAft>
                <a:spcPts val="0"/>
              </a:spcAft>
              <a:buClr>
                <a:schemeClr val="dk1"/>
              </a:buClr>
              <a:buSzPts val="1600"/>
              <a:buNone/>
              <a:defRPr sz="1600"/>
            </a:lvl8pPr>
            <a:lvl9pPr lvl="8" algn="ctr">
              <a:lnSpc>
                <a:spcPct val="90000"/>
              </a:lnSpc>
              <a:spcBef>
                <a:spcPts val="400"/>
              </a:spcBef>
              <a:spcAft>
                <a:spcPts val="0"/>
              </a:spcAft>
              <a:buClr>
                <a:schemeClr val="dk1"/>
              </a:buClr>
              <a:buSzPts val="1600"/>
              <a:buNone/>
              <a:defRPr sz="1600"/>
            </a:lvl9pPr>
          </a:lstStyle>
          <a:p>
            <a:endParaRPr/>
          </a:p>
        </p:txBody>
      </p:sp>
      <p:pic>
        <p:nvPicPr>
          <p:cNvPr id="21" name="Google Shape;21;p26" descr="Puffy white clouds in deep blue sky"/>
          <p:cNvPicPr preferRelativeResize="0"/>
          <p:nvPr/>
        </p:nvPicPr>
        <p:blipFill rotWithShape="1">
          <a:blip r:embed="rId2">
            <a:alphaModFix/>
          </a:blip>
          <a:srcRect/>
          <a:stretch/>
        </p:blipFill>
        <p:spPr>
          <a:xfrm>
            <a:off x="0" y="2057400"/>
            <a:ext cx="1490472" cy="3886200"/>
          </a:xfrm>
          <a:prstGeom prst="rect">
            <a:avLst/>
          </a:prstGeom>
          <a:noFill/>
          <a:ln>
            <a:noFill/>
          </a:ln>
        </p:spPr>
      </p:pic>
      <p:pic>
        <p:nvPicPr>
          <p:cNvPr id="22" name="Google Shape;22;p26" descr="Close-up of plant shoot"/>
          <p:cNvPicPr preferRelativeResize="0"/>
          <p:nvPr/>
        </p:nvPicPr>
        <p:blipFill rotWithShape="1">
          <a:blip r:embed="rId3">
            <a:alphaModFix/>
          </a:blip>
          <a:srcRect/>
          <a:stretch/>
        </p:blipFill>
        <p:spPr>
          <a:xfrm>
            <a:off x="6739128" y="2057400"/>
            <a:ext cx="2060767" cy="3886200"/>
          </a:xfrm>
          <a:prstGeom prst="rect">
            <a:avLst/>
          </a:prstGeom>
          <a:noFill/>
          <a:ln>
            <a:noFill/>
          </a:ln>
        </p:spPr>
      </p:pic>
      <p:pic>
        <p:nvPicPr>
          <p:cNvPr id="23" name="Google Shape;23;p26" descr="Waves"/>
          <p:cNvPicPr preferRelativeResize="0"/>
          <p:nvPr/>
        </p:nvPicPr>
        <p:blipFill rotWithShape="1">
          <a:blip r:embed="rId4">
            <a:alphaModFix/>
          </a:blip>
          <a:srcRect/>
          <a:stretch/>
        </p:blipFill>
        <p:spPr>
          <a:xfrm>
            <a:off x="8909623" y="2057400"/>
            <a:ext cx="3282696" cy="38862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36"/>
          <p:cNvSpPr txBox="1">
            <a:spLocks noGrp="1"/>
          </p:cNvSpPr>
          <p:nvPr>
            <p:ph type="title"/>
          </p:nvPr>
        </p:nvSpPr>
        <p:spPr>
          <a:xfrm rot="5400000">
            <a:off x="6760369" y="2155032"/>
            <a:ext cx="5986463"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6"/>
          <p:cNvSpPr txBox="1">
            <a:spLocks noGrp="1"/>
          </p:cNvSpPr>
          <p:nvPr>
            <p:ph type="body" idx="1"/>
          </p:nvPr>
        </p:nvSpPr>
        <p:spPr>
          <a:xfrm rot="5400000">
            <a:off x="1712119" y="-683419"/>
            <a:ext cx="5986463"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0"/>
              </a:spcBef>
              <a:spcAft>
                <a:spcPts val="0"/>
              </a:spcAft>
              <a:buClr>
                <a:schemeClr val="dk1"/>
              </a:buClr>
              <a:buSzPts val="1800"/>
              <a:buChar char="•"/>
              <a:defRPr/>
            </a:lvl1pPr>
            <a:lvl2pPr marL="914400" lvl="1" indent="-342900" algn="l">
              <a:lnSpc>
                <a:spcPct val="90000"/>
              </a:lnSpc>
              <a:spcBef>
                <a:spcPts val="400"/>
              </a:spcBef>
              <a:spcAft>
                <a:spcPts val="0"/>
              </a:spcAft>
              <a:buClr>
                <a:schemeClr val="dk1"/>
              </a:buClr>
              <a:buSzPts val="180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400"/>
              </a:spcBef>
              <a:spcAft>
                <a:spcPts val="0"/>
              </a:spcAft>
              <a:buClr>
                <a:schemeClr val="dk1"/>
              </a:buClr>
              <a:buSzPts val="1800"/>
              <a:buChar char="•"/>
              <a:defRPr/>
            </a:lvl4pPr>
            <a:lvl5pPr marL="2286000" lvl="4" indent="-342900" algn="l">
              <a:lnSpc>
                <a:spcPct val="90000"/>
              </a:lnSpc>
              <a:spcBef>
                <a:spcPts val="400"/>
              </a:spcBef>
              <a:spcAft>
                <a:spcPts val="0"/>
              </a:spcAft>
              <a:buClr>
                <a:schemeClr val="dk1"/>
              </a:buClr>
              <a:buSzPts val="18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
        <p:nvSpPr>
          <p:cNvPr id="84" name="Google Shape;84;p36"/>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36"/>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6"/>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
        <p:cNvGrpSpPr/>
        <p:nvPr/>
      </p:nvGrpSpPr>
      <p:grpSpPr>
        <a:xfrm>
          <a:off x="0" y="0"/>
          <a:ext cx="0" cy="0"/>
          <a:chOff x="0" y="0"/>
          <a:chExt cx="0" cy="0"/>
        </a:xfrm>
      </p:grpSpPr>
      <p:sp>
        <p:nvSpPr>
          <p:cNvPr id="25" name="Google Shape;25;p27"/>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27"/>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1410027" y="1566001"/>
            <a:ext cx="9371948" cy="46206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0"/>
              </a:spcBef>
              <a:spcAft>
                <a:spcPts val="0"/>
              </a:spcAft>
              <a:buClr>
                <a:schemeClr val="dk1"/>
              </a:buClr>
              <a:buSzPts val="1800"/>
              <a:buChar char="•"/>
              <a:defRPr/>
            </a:lvl1pPr>
            <a:lvl2pPr marL="914400" lvl="1" indent="-342900" algn="l">
              <a:lnSpc>
                <a:spcPct val="90000"/>
              </a:lnSpc>
              <a:spcBef>
                <a:spcPts val="400"/>
              </a:spcBef>
              <a:spcAft>
                <a:spcPts val="0"/>
              </a:spcAft>
              <a:buClr>
                <a:schemeClr val="dk1"/>
              </a:buClr>
              <a:buSzPts val="180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400"/>
              </a:spcBef>
              <a:spcAft>
                <a:spcPts val="0"/>
              </a:spcAft>
              <a:buClr>
                <a:schemeClr val="dk1"/>
              </a:buClr>
              <a:buSzPts val="1800"/>
              <a:buChar char="•"/>
              <a:defRPr/>
            </a:lvl4pPr>
            <a:lvl5pPr marL="2286000" lvl="4" indent="-342900" algn="l">
              <a:lnSpc>
                <a:spcPct val="90000"/>
              </a:lnSpc>
              <a:spcBef>
                <a:spcPts val="400"/>
              </a:spcBef>
              <a:spcAft>
                <a:spcPts val="0"/>
              </a:spcAft>
              <a:buClr>
                <a:schemeClr val="dk1"/>
              </a:buClr>
              <a:buSzPts val="18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
        <p:nvSpPr>
          <p:cNvPr id="31" name="Google Shape;31;p28"/>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28"/>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1409700" y="1556281"/>
            <a:ext cx="4610099" cy="4620682"/>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43" name="Google Shape;43;p30"/>
          <p:cNvSpPr txBox="1">
            <a:spLocks noGrp="1"/>
          </p:cNvSpPr>
          <p:nvPr>
            <p:ph type="body" idx="2"/>
          </p:nvPr>
        </p:nvSpPr>
        <p:spPr>
          <a:xfrm>
            <a:off x="6172200" y="1556281"/>
            <a:ext cx="4609775" cy="4620682"/>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44" name="Google Shape;44;p30"/>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30"/>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1409699" y="1554480"/>
            <a:ext cx="460857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2200"/>
              <a:buNone/>
              <a:defRPr sz="22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400"/>
              </a:spcBef>
              <a:spcAft>
                <a:spcPts val="0"/>
              </a:spcAft>
              <a:buClr>
                <a:schemeClr val="dk1"/>
              </a:buClr>
              <a:buSzPts val="1800"/>
              <a:buNone/>
              <a:defRPr sz="1800" b="1"/>
            </a:lvl3pPr>
            <a:lvl4pPr marL="1828800" lvl="3" indent="-228600" algn="l">
              <a:lnSpc>
                <a:spcPct val="90000"/>
              </a:lnSpc>
              <a:spcBef>
                <a:spcPts val="400"/>
              </a:spcBef>
              <a:spcAft>
                <a:spcPts val="0"/>
              </a:spcAft>
              <a:buClr>
                <a:schemeClr val="dk1"/>
              </a:buClr>
              <a:buSzPts val="1600"/>
              <a:buNone/>
              <a:defRPr sz="1600" b="1"/>
            </a:lvl4pPr>
            <a:lvl5pPr marL="2286000" lvl="4" indent="-228600" algn="l">
              <a:lnSpc>
                <a:spcPct val="90000"/>
              </a:lnSpc>
              <a:spcBef>
                <a:spcPts val="400"/>
              </a:spcBef>
              <a:spcAft>
                <a:spcPts val="0"/>
              </a:spcAft>
              <a:buClr>
                <a:schemeClr val="dk1"/>
              </a:buClr>
              <a:buSzPts val="1600"/>
              <a:buNone/>
              <a:defRPr sz="1600" b="1"/>
            </a:lvl5pPr>
            <a:lvl6pPr marL="2743200" lvl="5" indent="-228600" algn="l">
              <a:lnSpc>
                <a:spcPct val="90000"/>
              </a:lnSpc>
              <a:spcBef>
                <a:spcPts val="400"/>
              </a:spcBef>
              <a:spcAft>
                <a:spcPts val="0"/>
              </a:spcAft>
              <a:buClr>
                <a:schemeClr val="dk1"/>
              </a:buClr>
              <a:buSzPts val="1600"/>
              <a:buNone/>
              <a:defRPr sz="1600" b="1"/>
            </a:lvl6pPr>
            <a:lvl7pPr marL="3200400" lvl="6" indent="-228600" algn="l">
              <a:lnSpc>
                <a:spcPct val="90000"/>
              </a:lnSpc>
              <a:spcBef>
                <a:spcPts val="400"/>
              </a:spcBef>
              <a:spcAft>
                <a:spcPts val="0"/>
              </a:spcAft>
              <a:buClr>
                <a:schemeClr val="dk1"/>
              </a:buClr>
              <a:buSzPts val="1600"/>
              <a:buNone/>
              <a:defRPr sz="1600" b="1"/>
            </a:lvl7pPr>
            <a:lvl8pPr marL="3657600" lvl="7" indent="-228600" algn="l">
              <a:lnSpc>
                <a:spcPct val="90000"/>
              </a:lnSpc>
              <a:spcBef>
                <a:spcPts val="400"/>
              </a:spcBef>
              <a:spcAft>
                <a:spcPts val="0"/>
              </a:spcAft>
              <a:buClr>
                <a:schemeClr val="dk1"/>
              </a:buClr>
              <a:buSzPts val="1600"/>
              <a:buNone/>
              <a:defRPr sz="1600" b="1"/>
            </a:lvl8pPr>
            <a:lvl9pPr marL="4114800" lvl="8" indent="-228600" algn="l">
              <a:lnSpc>
                <a:spcPct val="90000"/>
              </a:lnSpc>
              <a:spcBef>
                <a:spcPts val="400"/>
              </a:spcBef>
              <a:spcAft>
                <a:spcPts val="0"/>
              </a:spcAft>
              <a:buClr>
                <a:schemeClr val="dk1"/>
              </a:buClr>
              <a:buSzPts val="1600"/>
              <a:buNone/>
              <a:defRPr sz="1600" b="1"/>
            </a:lvl9pPr>
          </a:lstStyle>
          <a:p>
            <a:endParaRPr/>
          </a:p>
        </p:txBody>
      </p:sp>
      <p:sp>
        <p:nvSpPr>
          <p:cNvPr id="50" name="Google Shape;50;p31"/>
          <p:cNvSpPr txBox="1">
            <a:spLocks noGrp="1"/>
          </p:cNvSpPr>
          <p:nvPr>
            <p:ph type="body" idx="2"/>
          </p:nvPr>
        </p:nvSpPr>
        <p:spPr>
          <a:xfrm>
            <a:off x="1409699" y="2434147"/>
            <a:ext cx="4608576" cy="381127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51" name="Google Shape;51;p31"/>
          <p:cNvSpPr txBox="1">
            <a:spLocks noGrp="1"/>
          </p:cNvSpPr>
          <p:nvPr>
            <p:ph type="body" idx="3"/>
          </p:nvPr>
        </p:nvSpPr>
        <p:spPr>
          <a:xfrm>
            <a:off x="6172200" y="1554480"/>
            <a:ext cx="461010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2200"/>
              <a:buNone/>
              <a:defRPr sz="22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400"/>
              </a:spcBef>
              <a:spcAft>
                <a:spcPts val="0"/>
              </a:spcAft>
              <a:buClr>
                <a:schemeClr val="dk1"/>
              </a:buClr>
              <a:buSzPts val="1800"/>
              <a:buNone/>
              <a:defRPr sz="1800" b="1"/>
            </a:lvl3pPr>
            <a:lvl4pPr marL="1828800" lvl="3" indent="-228600" algn="l">
              <a:lnSpc>
                <a:spcPct val="90000"/>
              </a:lnSpc>
              <a:spcBef>
                <a:spcPts val="400"/>
              </a:spcBef>
              <a:spcAft>
                <a:spcPts val="0"/>
              </a:spcAft>
              <a:buClr>
                <a:schemeClr val="dk1"/>
              </a:buClr>
              <a:buSzPts val="1600"/>
              <a:buNone/>
              <a:defRPr sz="1600" b="1"/>
            </a:lvl4pPr>
            <a:lvl5pPr marL="2286000" lvl="4" indent="-228600" algn="l">
              <a:lnSpc>
                <a:spcPct val="90000"/>
              </a:lnSpc>
              <a:spcBef>
                <a:spcPts val="400"/>
              </a:spcBef>
              <a:spcAft>
                <a:spcPts val="0"/>
              </a:spcAft>
              <a:buClr>
                <a:schemeClr val="dk1"/>
              </a:buClr>
              <a:buSzPts val="1600"/>
              <a:buNone/>
              <a:defRPr sz="1600" b="1"/>
            </a:lvl5pPr>
            <a:lvl6pPr marL="2743200" lvl="5" indent="-228600" algn="l">
              <a:lnSpc>
                <a:spcPct val="90000"/>
              </a:lnSpc>
              <a:spcBef>
                <a:spcPts val="400"/>
              </a:spcBef>
              <a:spcAft>
                <a:spcPts val="0"/>
              </a:spcAft>
              <a:buClr>
                <a:schemeClr val="dk1"/>
              </a:buClr>
              <a:buSzPts val="1600"/>
              <a:buNone/>
              <a:defRPr sz="1600" b="1"/>
            </a:lvl6pPr>
            <a:lvl7pPr marL="3200400" lvl="6" indent="-228600" algn="l">
              <a:lnSpc>
                <a:spcPct val="90000"/>
              </a:lnSpc>
              <a:spcBef>
                <a:spcPts val="400"/>
              </a:spcBef>
              <a:spcAft>
                <a:spcPts val="0"/>
              </a:spcAft>
              <a:buClr>
                <a:schemeClr val="dk1"/>
              </a:buClr>
              <a:buSzPts val="1600"/>
              <a:buNone/>
              <a:defRPr sz="1600" b="1"/>
            </a:lvl7pPr>
            <a:lvl8pPr marL="3657600" lvl="7" indent="-228600" algn="l">
              <a:lnSpc>
                <a:spcPct val="90000"/>
              </a:lnSpc>
              <a:spcBef>
                <a:spcPts val="400"/>
              </a:spcBef>
              <a:spcAft>
                <a:spcPts val="0"/>
              </a:spcAft>
              <a:buClr>
                <a:schemeClr val="dk1"/>
              </a:buClr>
              <a:buSzPts val="1600"/>
              <a:buNone/>
              <a:defRPr sz="1600" b="1"/>
            </a:lvl8pPr>
            <a:lvl9pPr marL="4114800" lvl="8" indent="-228600" algn="l">
              <a:lnSpc>
                <a:spcPct val="90000"/>
              </a:lnSpc>
              <a:spcBef>
                <a:spcPts val="400"/>
              </a:spcBef>
              <a:spcAft>
                <a:spcPts val="0"/>
              </a:spcAft>
              <a:buClr>
                <a:schemeClr val="dk1"/>
              </a:buClr>
              <a:buSzPts val="1600"/>
              <a:buNone/>
              <a:defRPr sz="1600" b="1"/>
            </a:lvl9pPr>
          </a:lstStyle>
          <a:p>
            <a:endParaRPr/>
          </a:p>
        </p:txBody>
      </p:sp>
      <p:sp>
        <p:nvSpPr>
          <p:cNvPr id="52" name="Google Shape;52;p31"/>
          <p:cNvSpPr txBox="1">
            <a:spLocks noGrp="1"/>
          </p:cNvSpPr>
          <p:nvPr>
            <p:ph type="body" idx="4"/>
          </p:nvPr>
        </p:nvSpPr>
        <p:spPr>
          <a:xfrm>
            <a:off x="6172200" y="2434147"/>
            <a:ext cx="4610100" cy="381127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53" name="Google Shape;53;p31"/>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31"/>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1"/>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2"/>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2"/>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32"/>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6682434" y="919616"/>
            <a:ext cx="4155622"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3"/>
          <p:cNvSpPr txBox="1">
            <a:spLocks noGrp="1"/>
          </p:cNvSpPr>
          <p:nvPr>
            <p:ph type="body" idx="1"/>
          </p:nvPr>
        </p:nvSpPr>
        <p:spPr>
          <a:xfrm>
            <a:off x="1409699" y="915923"/>
            <a:ext cx="5216979" cy="5065776"/>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64" name="Google Shape;64;p33"/>
          <p:cNvSpPr txBox="1">
            <a:spLocks noGrp="1"/>
          </p:cNvSpPr>
          <p:nvPr>
            <p:ph type="body" idx="2"/>
          </p:nvPr>
        </p:nvSpPr>
        <p:spPr>
          <a:xfrm>
            <a:off x="6682434" y="3502152"/>
            <a:ext cx="4155622" cy="24795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Clr>
                <a:schemeClr val="dk1"/>
              </a:buClr>
              <a:buSzPts val="1800"/>
              <a:buNone/>
              <a:defRPr sz="1800"/>
            </a:lvl1pPr>
            <a:lvl2pPr marL="914400" lvl="1" indent="-228600" algn="l">
              <a:lnSpc>
                <a:spcPct val="90000"/>
              </a:lnSpc>
              <a:spcBef>
                <a:spcPts val="400"/>
              </a:spcBef>
              <a:spcAft>
                <a:spcPts val="0"/>
              </a:spcAft>
              <a:buClr>
                <a:schemeClr val="dk1"/>
              </a:buClr>
              <a:buSzPts val="1400"/>
              <a:buNone/>
              <a:defRPr sz="1400"/>
            </a:lvl2pPr>
            <a:lvl3pPr marL="1371600" lvl="2" indent="-228600" algn="l">
              <a:lnSpc>
                <a:spcPct val="90000"/>
              </a:lnSpc>
              <a:spcBef>
                <a:spcPts val="400"/>
              </a:spcBef>
              <a:spcAft>
                <a:spcPts val="0"/>
              </a:spcAft>
              <a:buClr>
                <a:schemeClr val="dk1"/>
              </a:buClr>
              <a:buSzPts val="1200"/>
              <a:buNone/>
              <a:defRPr sz="1200"/>
            </a:lvl3pPr>
            <a:lvl4pPr marL="1828800" lvl="3" indent="-228600" algn="l">
              <a:lnSpc>
                <a:spcPct val="90000"/>
              </a:lnSpc>
              <a:spcBef>
                <a:spcPts val="400"/>
              </a:spcBef>
              <a:spcAft>
                <a:spcPts val="0"/>
              </a:spcAft>
              <a:buClr>
                <a:schemeClr val="dk1"/>
              </a:buClr>
              <a:buSzPts val="1000"/>
              <a:buNone/>
              <a:defRPr sz="1000"/>
            </a:lvl4pPr>
            <a:lvl5pPr marL="2286000" lvl="4" indent="-228600" algn="l">
              <a:lnSpc>
                <a:spcPct val="90000"/>
              </a:lnSpc>
              <a:spcBef>
                <a:spcPts val="400"/>
              </a:spcBef>
              <a:spcAft>
                <a:spcPts val="0"/>
              </a:spcAft>
              <a:buClr>
                <a:schemeClr val="dk1"/>
              </a:buClr>
              <a:buSzPts val="1000"/>
              <a:buNone/>
              <a:defRPr sz="1000"/>
            </a:lvl5pPr>
            <a:lvl6pPr marL="2743200" lvl="5" indent="-228600" algn="l">
              <a:lnSpc>
                <a:spcPct val="90000"/>
              </a:lnSpc>
              <a:spcBef>
                <a:spcPts val="400"/>
              </a:spcBef>
              <a:spcAft>
                <a:spcPts val="0"/>
              </a:spcAft>
              <a:buClr>
                <a:schemeClr val="dk1"/>
              </a:buClr>
              <a:buSzPts val="1000"/>
              <a:buNone/>
              <a:defRPr sz="1000"/>
            </a:lvl6pPr>
            <a:lvl7pPr marL="3200400" lvl="6" indent="-228600" algn="l">
              <a:lnSpc>
                <a:spcPct val="90000"/>
              </a:lnSpc>
              <a:spcBef>
                <a:spcPts val="400"/>
              </a:spcBef>
              <a:spcAft>
                <a:spcPts val="0"/>
              </a:spcAft>
              <a:buClr>
                <a:schemeClr val="dk1"/>
              </a:buClr>
              <a:buSzPts val="1000"/>
              <a:buNone/>
              <a:defRPr sz="1000"/>
            </a:lvl7pPr>
            <a:lvl8pPr marL="3657600" lvl="7" indent="-228600" algn="l">
              <a:lnSpc>
                <a:spcPct val="90000"/>
              </a:lnSpc>
              <a:spcBef>
                <a:spcPts val="400"/>
              </a:spcBef>
              <a:spcAft>
                <a:spcPts val="0"/>
              </a:spcAft>
              <a:buClr>
                <a:schemeClr val="dk1"/>
              </a:buClr>
              <a:buSzPts val="1000"/>
              <a:buNone/>
              <a:defRPr sz="1000"/>
            </a:lvl8pPr>
            <a:lvl9pPr marL="4114800" lvl="8" indent="-228600" algn="l">
              <a:lnSpc>
                <a:spcPct val="90000"/>
              </a:lnSpc>
              <a:spcBef>
                <a:spcPts val="400"/>
              </a:spcBef>
              <a:spcAft>
                <a:spcPts val="0"/>
              </a:spcAft>
              <a:buClr>
                <a:schemeClr val="dk1"/>
              </a:buClr>
              <a:buSzPts val="1000"/>
              <a:buNone/>
              <a:defRPr sz="1000"/>
            </a:lvl9pPr>
          </a:lstStyle>
          <a:p>
            <a:endParaRPr/>
          </a:p>
        </p:txBody>
      </p:sp>
      <p:sp>
        <p:nvSpPr>
          <p:cNvPr id="65" name="Google Shape;65;p33"/>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6" name="Google Shape;66;p33"/>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6682435" y="919616"/>
            <a:ext cx="4155622"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descr="An empty placeholder to add an image. Click on the placeholder and select the image that you wish to add"/>
          <p:cNvSpPr>
            <a:spLocks noGrp="1"/>
          </p:cNvSpPr>
          <p:nvPr>
            <p:ph type="pic" idx="2"/>
          </p:nvPr>
        </p:nvSpPr>
        <p:spPr>
          <a:xfrm>
            <a:off x="0" y="915923"/>
            <a:ext cx="6626677" cy="5065776"/>
          </a:xfrm>
          <a:prstGeom prst="rect">
            <a:avLst/>
          </a:prstGeom>
          <a:noFill/>
          <a:ln>
            <a:noFill/>
          </a:ln>
        </p:spPr>
      </p:sp>
      <p:sp>
        <p:nvSpPr>
          <p:cNvPr id="71" name="Google Shape;71;p34"/>
          <p:cNvSpPr txBox="1">
            <a:spLocks noGrp="1"/>
          </p:cNvSpPr>
          <p:nvPr>
            <p:ph type="body" idx="1"/>
          </p:nvPr>
        </p:nvSpPr>
        <p:spPr>
          <a:xfrm>
            <a:off x="6682435" y="3502152"/>
            <a:ext cx="4155622" cy="24795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Clr>
                <a:schemeClr val="dk1"/>
              </a:buClr>
              <a:buSzPts val="1800"/>
              <a:buNone/>
              <a:defRPr sz="1800"/>
            </a:lvl1pPr>
            <a:lvl2pPr marL="914400" lvl="1" indent="-228600" algn="l">
              <a:lnSpc>
                <a:spcPct val="90000"/>
              </a:lnSpc>
              <a:spcBef>
                <a:spcPts val="400"/>
              </a:spcBef>
              <a:spcAft>
                <a:spcPts val="0"/>
              </a:spcAft>
              <a:buClr>
                <a:schemeClr val="dk1"/>
              </a:buClr>
              <a:buSzPts val="1400"/>
              <a:buNone/>
              <a:defRPr sz="1400"/>
            </a:lvl2pPr>
            <a:lvl3pPr marL="1371600" lvl="2" indent="-228600" algn="l">
              <a:lnSpc>
                <a:spcPct val="90000"/>
              </a:lnSpc>
              <a:spcBef>
                <a:spcPts val="400"/>
              </a:spcBef>
              <a:spcAft>
                <a:spcPts val="0"/>
              </a:spcAft>
              <a:buClr>
                <a:schemeClr val="dk1"/>
              </a:buClr>
              <a:buSzPts val="1200"/>
              <a:buNone/>
              <a:defRPr sz="1200"/>
            </a:lvl3pPr>
            <a:lvl4pPr marL="1828800" lvl="3" indent="-228600" algn="l">
              <a:lnSpc>
                <a:spcPct val="90000"/>
              </a:lnSpc>
              <a:spcBef>
                <a:spcPts val="400"/>
              </a:spcBef>
              <a:spcAft>
                <a:spcPts val="0"/>
              </a:spcAft>
              <a:buClr>
                <a:schemeClr val="dk1"/>
              </a:buClr>
              <a:buSzPts val="1000"/>
              <a:buNone/>
              <a:defRPr sz="1000"/>
            </a:lvl4pPr>
            <a:lvl5pPr marL="2286000" lvl="4" indent="-228600" algn="l">
              <a:lnSpc>
                <a:spcPct val="90000"/>
              </a:lnSpc>
              <a:spcBef>
                <a:spcPts val="400"/>
              </a:spcBef>
              <a:spcAft>
                <a:spcPts val="0"/>
              </a:spcAft>
              <a:buClr>
                <a:schemeClr val="dk1"/>
              </a:buClr>
              <a:buSzPts val="1000"/>
              <a:buNone/>
              <a:defRPr sz="1000"/>
            </a:lvl5pPr>
            <a:lvl6pPr marL="2743200" lvl="5" indent="-228600" algn="l">
              <a:lnSpc>
                <a:spcPct val="90000"/>
              </a:lnSpc>
              <a:spcBef>
                <a:spcPts val="400"/>
              </a:spcBef>
              <a:spcAft>
                <a:spcPts val="0"/>
              </a:spcAft>
              <a:buClr>
                <a:schemeClr val="dk1"/>
              </a:buClr>
              <a:buSzPts val="1000"/>
              <a:buNone/>
              <a:defRPr sz="1000"/>
            </a:lvl6pPr>
            <a:lvl7pPr marL="3200400" lvl="6" indent="-228600" algn="l">
              <a:lnSpc>
                <a:spcPct val="90000"/>
              </a:lnSpc>
              <a:spcBef>
                <a:spcPts val="400"/>
              </a:spcBef>
              <a:spcAft>
                <a:spcPts val="0"/>
              </a:spcAft>
              <a:buClr>
                <a:schemeClr val="dk1"/>
              </a:buClr>
              <a:buSzPts val="1000"/>
              <a:buNone/>
              <a:defRPr sz="1000"/>
            </a:lvl7pPr>
            <a:lvl8pPr marL="3657600" lvl="7" indent="-228600" algn="l">
              <a:lnSpc>
                <a:spcPct val="90000"/>
              </a:lnSpc>
              <a:spcBef>
                <a:spcPts val="400"/>
              </a:spcBef>
              <a:spcAft>
                <a:spcPts val="0"/>
              </a:spcAft>
              <a:buClr>
                <a:schemeClr val="dk1"/>
              </a:buClr>
              <a:buSzPts val="1000"/>
              <a:buNone/>
              <a:defRPr sz="1000"/>
            </a:lvl8pPr>
            <a:lvl9pPr marL="4114800" lvl="8" indent="-228600" algn="l">
              <a:lnSpc>
                <a:spcPct val="90000"/>
              </a:lnSpc>
              <a:spcBef>
                <a:spcPts val="400"/>
              </a:spcBef>
              <a:spcAft>
                <a:spcPts val="0"/>
              </a:spcAft>
              <a:buClr>
                <a:schemeClr val="dk1"/>
              </a:buClr>
              <a:buSzPts val="1000"/>
              <a:buNone/>
              <a:defRPr sz="1000"/>
            </a:lvl9pPr>
          </a:lstStyle>
          <a:p>
            <a:endParaRPr/>
          </a:p>
        </p:txBody>
      </p:sp>
      <p:sp>
        <p:nvSpPr>
          <p:cNvPr id="72" name="Google Shape;72;p34"/>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3" name="Google Shape;73;p34"/>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4"/>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35"/>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5"/>
          <p:cNvSpPr txBox="1">
            <a:spLocks noGrp="1"/>
          </p:cNvSpPr>
          <p:nvPr>
            <p:ph type="body" idx="1"/>
          </p:nvPr>
        </p:nvSpPr>
        <p:spPr>
          <a:xfrm rot="5400000">
            <a:off x="3785660" y="-809632"/>
            <a:ext cx="4620682" cy="93719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0"/>
              </a:spcBef>
              <a:spcAft>
                <a:spcPts val="0"/>
              </a:spcAft>
              <a:buClr>
                <a:schemeClr val="dk1"/>
              </a:buClr>
              <a:buSzPts val="1800"/>
              <a:buChar char="•"/>
              <a:defRPr/>
            </a:lvl1pPr>
            <a:lvl2pPr marL="914400" lvl="1" indent="-342900" algn="l">
              <a:lnSpc>
                <a:spcPct val="90000"/>
              </a:lnSpc>
              <a:spcBef>
                <a:spcPts val="400"/>
              </a:spcBef>
              <a:spcAft>
                <a:spcPts val="0"/>
              </a:spcAft>
              <a:buClr>
                <a:schemeClr val="dk1"/>
              </a:buClr>
              <a:buSzPts val="180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400"/>
              </a:spcBef>
              <a:spcAft>
                <a:spcPts val="0"/>
              </a:spcAft>
              <a:buClr>
                <a:schemeClr val="dk1"/>
              </a:buClr>
              <a:buSzPts val="1800"/>
              <a:buChar char="•"/>
              <a:defRPr/>
            </a:lvl4pPr>
            <a:lvl5pPr marL="2286000" lvl="4" indent="-342900" algn="l">
              <a:lnSpc>
                <a:spcPct val="90000"/>
              </a:lnSpc>
              <a:spcBef>
                <a:spcPts val="400"/>
              </a:spcBef>
              <a:spcAft>
                <a:spcPts val="0"/>
              </a:spcAft>
              <a:buClr>
                <a:schemeClr val="dk1"/>
              </a:buClr>
              <a:buSzPts val="18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
        <p:nvSpPr>
          <p:cNvPr id="78" name="Google Shape;78;p35"/>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35"/>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5"/>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Add a footer</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629400"/>
            <a:ext cx="1499616" cy="228600"/>
          </a:xfrm>
          <a:prstGeom prst="rect">
            <a:avLst/>
          </a:prstGeom>
          <a:gradFill>
            <a:gsLst>
              <a:gs pos="0">
                <a:srgbClr val="F4FFCB"/>
              </a:gs>
              <a:gs pos="100000">
                <a:srgbClr val="F4FFC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1" name="Google Shape;11;p25"/>
          <p:cNvSpPr/>
          <p:nvPr/>
        </p:nvSpPr>
        <p:spPr>
          <a:xfrm>
            <a:off x="1609344" y="6629400"/>
            <a:ext cx="10582656" cy="228600"/>
          </a:xfrm>
          <a:prstGeom prst="rect">
            <a:avLst/>
          </a:prstGeom>
          <a:gradFill>
            <a:gsLst>
              <a:gs pos="0">
                <a:srgbClr val="E8FF87"/>
              </a:gs>
              <a:gs pos="100000">
                <a:srgbClr val="E8FF87"/>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687F00"/>
              </a:solidFill>
              <a:latin typeface="Corbel"/>
              <a:ea typeface="Corbel"/>
              <a:cs typeface="Corbel"/>
              <a:sym typeface="Corbel"/>
            </a:endParaRPr>
          </a:p>
        </p:txBody>
      </p:sp>
      <p:sp>
        <p:nvSpPr>
          <p:cNvPr id="12" name="Google Shape;12;p25"/>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5"/>
          <p:cNvSpPr txBox="1">
            <a:spLocks noGrp="1"/>
          </p:cNvSpPr>
          <p:nvPr>
            <p:ph type="body" idx="1"/>
          </p:nvPr>
        </p:nvSpPr>
        <p:spPr>
          <a:xfrm>
            <a:off x="1410027" y="1566001"/>
            <a:ext cx="9371948"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25"/>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455500"/>
                </a:solidFill>
                <a:latin typeface="Corbel"/>
                <a:ea typeface="Corbel"/>
                <a:cs typeface="Corbel"/>
                <a:sym typeface="Corbel"/>
              </a:defRPr>
            </a:lvl1pPr>
            <a:lvl2pPr marL="0" marR="0" lvl="1" indent="0" algn="r" rtl="0">
              <a:spcBef>
                <a:spcPts val="0"/>
              </a:spcBef>
              <a:buNone/>
              <a:defRPr sz="1100" b="0" i="0" u="none" strike="noStrike" cap="none">
                <a:solidFill>
                  <a:srgbClr val="455500"/>
                </a:solidFill>
                <a:latin typeface="Corbel"/>
                <a:ea typeface="Corbel"/>
                <a:cs typeface="Corbel"/>
                <a:sym typeface="Corbel"/>
              </a:defRPr>
            </a:lvl2pPr>
            <a:lvl3pPr marL="0" marR="0" lvl="2" indent="0" algn="r" rtl="0">
              <a:spcBef>
                <a:spcPts val="0"/>
              </a:spcBef>
              <a:buNone/>
              <a:defRPr sz="1100" b="0" i="0" u="none" strike="noStrike" cap="none">
                <a:solidFill>
                  <a:srgbClr val="455500"/>
                </a:solidFill>
                <a:latin typeface="Corbel"/>
                <a:ea typeface="Corbel"/>
                <a:cs typeface="Corbel"/>
                <a:sym typeface="Corbel"/>
              </a:defRPr>
            </a:lvl3pPr>
            <a:lvl4pPr marL="0" marR="0" lvl="3" indent="0" algn="r" rtl="0">
              <a:spcBef>
                <a:spcPts val="0"/>
              </a:spcBef>
              <a:buNone/>
              <a:defRPr sz="1100" b="0" i="0" u="none" strike="noStrike" cap="none">
                <a:solidFill>
                  <a:srgbClr val="455500"/>
                </a:solidFill>
                <a:latin typeface="Corbel"/>
                <a:ea typeface="Corbel"/>
                <a:cs typeface="Corbel"/>
                <a:sym typeface="Corbel"/>
              </a:defRPr>
            </a:lvl4pPr>
            <a:lvl5pPr marL="0" marR="0" lvl="4" indent="0" algn="r" rtl="0">
              <a:spcBef>
                <a:spcPts val="0"/>
              </a:spcBef>
              <a:buNone/>
              <a:defRPr sz="1100" b="0" i="0" u="none" strike="noStrike" cap="none">
                <a:solidFill>
                  <a:srgbClr val="455500"/>
                </a:solidFill>
                <a:latin typeface="Corbel"/>
                <a:ea typeface="Corbel"/>
                <a:cs typeface="Corbel"/>
                <a:sym typeface="Corbel"/>
              </a:defRPr>
            </a:lvl5pPr>
            <a:lvl6pPr marL="0" marR="0" lvl="5" indent="0" algn="r" rtl="0">
              <a:spcBef>
                <a:spcPts val="0"/>
              </a:spcBef>
              <a:buNone/>
              <a:defRPr sz="1100" b="0" i="0" u="none" strike="noStrike" cap="none">
                <a:solidFill>
                  <a:srgbClr val="455500"/>
                </a:solidFill>
                <a:latin typeface="Corbel"/>
                <a:ea typeface="Corbel"/>
                <a:cs typeface="Corbel"/>
                <a:sym typeface="Corbel"/>
              </a:defRPr>
            </a:lvl6pPr>
            <a:lvl7pPr marL="0" marR="0" lvl="6" indent="0" algn="r" rtl="0">
              <a:spcBef>
                <a:spcPts val="0"/>
              </a:spcBef>
              <a:buNone/>
              <a:defRPr sz="1100" b="0" i="0" u="none" strike="noStrike" cap="none">
                <a:solidFill>
                  <a:srgbClr val="455500"/>
                </a:solidFill>
                <a:latin typeface="Corbel"/>
                <a:ea typeface="Corbel"/>
                <a:cs typeface="Corbel"/>
                <a:sym typeface="Corbel"/>
              </a:defRPr>
            </a:lvl7pPr>
            <a:lvl8pPr marL="0" marR="0" lvl="7" indent="0" algn="r" rtl="0">
              <a:spcBef>
                <a:spcPts val="0"/>
              </a:spcBef>
              <a:buNone/>
              <a:defRPr sz="1100" b="0" i="0" u="none" strike="noStrike" cap="none">
                <a:solidFill>
                  <a:srgbClr val="455500"/>
                </a:solidFill>
                <a:latin typeface="Corbel"/>
                <a:ea typeface="Corbel"/>
                <a:cs typeface="Corbel"/>
                <a:sym typeface="Corbel"/>
              </a:defRPr>
            </a:lvl8pPr>
            <a:lvl9pPr marL="0" marR="0" lvl="8" indent="0" algn="r" rtl="0">
              <a:spcBef>
                <a:spcPts val="0"/>
              </a:spcBef>
              <a:buNone/>
              <a:defRPr sz="1100" b="0" i="0" u="none" strike="noStrike" cap="none">
                <a:solidFill>
                  <a:srgbClr val="4555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5"/>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25"/>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r>
              <a:rPr lang="en-GB"/>
              <a:t>Add a footer</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d28lcup14p4e72.cloudfront.net/282243/8843995/SCCxIfS%20workshop_LinkedIn_Insta.mp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14.xml"/><Relationship Id="rId16"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6.png"/><Relationship Id="rId9" Type="http://schemas.openxmlformats.org/officeDocument/2006/relationships/image" Target="../media/image23.sv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surreyclimate.forumcommunity.co.uk/post/surrey-gps-on-climate-and-health-videos-and-memes-13363615?trail=20" TargetMode="External"/><Relationship Id="rId3" Type="http://schemas.openxmlformats.org/officeDocument/2006/relationships/image" Target="../media/image5.jpeg"/><Relationship Id="rId7" Type="http://schemas.openxmlformats.org/officeDocument/2006/relationships/hyperlink" Target="https://surreyclimate.forumcommunity.co.uk/post/idea-needed-for-fun-childrens-activitygame-on-green-elmbridge-stall-13385087?trail=2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urreyclimate.forumcommunity.co.uk/funding-956474" TargetMode="External"/><Relationship Id="rId5" Type="http://schemas.openxmlformats.org/officeDocument/2006/relationships/hyperlink" Target="https://surreyclimate.forumcommunity.co.uk/" TargetMode="External"/><Relationship Id="rId4" Type="http://schemas.openxmlformats.org/officeDocument/2006/relationships/hyperlink" Target="https://www.surreyclimate.org.uk/newsletters" TargetMode="External"/><Relationship Id="rId9" Type="http://schemas.openxmlformats.org/officeDocument/2006/relationships/hyperlink" Target="https://d28lcup14p4e72.cloudfront.net/282243/9049911/WORKSHOP%20REPORT_%20What%27s%20Stopping%20Us%20Stopping%20Climate%20Change%202.0%20.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1751777" y="1459832"/>
            <a:ext cx="4846320" cy="2743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Corbel"/>
              <a:buNone/>
            </a:pPr>
            <a:br>
              <a:rPr lang="en-GB" dirty="0"/>
            </a:br>
            <a:br>
              <a:rPr lang="en-GB" dirty="0"/>
            </a:br>
            <a:br>
              <a:rPr lang="en-GB" dirty="0"/>
            </a:br>
            <a:r>
              <a:rPr lang="en-GB" sz="4800" dirty="0"/>
              <a:t>Annual Report</a:t>
            </a:r>
            <a:br>
              <a:rPr lang="en-GB" sz="4800" dirty="0"/>
            </a:br>
            <a:r>
              <a:rPr lang="en-GB" sz="4800" dirty="0"/>
              <a:t>April 2025</a:t>
            </a:r>
            <a:br>
              <a:rPr lang="en-GB" sz="4800" dirty="0"/>
            </a:br>
            <a:br>
              <a:rPr lang="en-GB" dirty="0"/>
            </a:br>
            <a:endParaRPr dirty="0">
              <a:solidFill>
                <a:srgbClr val="FF0000"/>
              </a:solidFill>
            </a:endParaRPr>
          </a:p>
        </p:txBody>
      </p:sp>
      <p:sp>
        <p:nvSpPr>
          <p:cNvPr id="93" name="Google Shape;93;p1"/>
          <p:cNvSpPr txBox="1">
            <a:spLocks noGrp="1"/>
          </p:cNvSpPr>
          <p:nvPr>
            <p:ph type="subTitle" idx="1"/>
          </p:nvPr>
        </p:nvSpPr>
        <p:spPr>
          <a:xfrm>
            <a:off x="1751777" y="3614569"/>
            <a:ext cx="4846320" cy="22153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endParaRPr sz="2400"/>
          </a:p>
          <a:p>
            <a:pPr marL="0" lvl="0" indent="0" algn="l" rtl="0">
              <a:lnSpc>
                <a:spcPct val="90000"/>
              </a:lnSpc>
              <a:spcBef>
                <a:spcPts val="0"/>
              </a:spcBef>
              <a:spcAft>
                <a:spcPts val="0"/>
              </a:spcAft>
              <a:buClr>
                <a:schemeClr val="lt1"/>
              </a:buClr>
              <a:buSzPts val="2400"/>
              <a:buNone/>
            </a:pPr>
            <a:endParaRPr sz="2400"/>
          </a:p>
        </p:txBody>
      </p:sp>
      <p:pic>
        <p:nvPicPr>
          <p:cNvPr id="94" name="Google Shape;94;p1"/>
          <p:cNvPicPr preferRelativeResize="0"/>
          <p:nvPr/>
        </p:nvPicPr>
        <p:blipFill rotWithShape="1">
          <a:blip r:embed="rId3">
            <a:alphaModFix/>
          </a:blip>
          <a:srcRect/>
          <a:stretch/>
        </p:blipFill>
        <p:spPr>
          <a:xfrm>
            <a:off x="8940035" y="160433"/>
            <a:ext cx="3000375" cy="13633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139228AF-076D-8CD2-0462-0DA257EB5436}"/>
            </a:ext>
          </a:extLst>
        </p:cNvPr>
        <p:cNvGrpSpPr/>
        <p:nvPr/>
      </p:nvGrpSpPr>
      <p:grpSpPr>
        <a:xfrm>
          <a:off x="0" y="0"/>
          <a:ext cx="0" cy="0"/>
          <a:chOff x="0" y="0"/>
          <a:chExt cx="0" cy="0"/>
        </a:xfrm>
      </p:grpSpPr>
      <p:pic>
        <p:nvPicPr>
          <p:cNvPr id="243" name="Google Shape;243;p14" descr="A picture containing text&#10;&#10;Description automatically generated">
            <a:extLst>
              <a:ext uri="{FF2B5EF4-FFF2-40B4-BE49-F238E27FC236}">
                <a16:creationId xmlns:a16="http://schemas.microsoft.com/office/drawing/2014/main" id="{9057B19A-5A43-6EF9-8AEB-6946A85C4D06}"/>
              </a:ext>
            </a:extLst>
          </p:cNvPr>
          <p:cNvPicPr preferRelativeResize="0"/>
          <p:nvPr/>
        </p:nvPicPr>
        <p:blipFill rotWithShape="1">
          <a:blip r:embed="rId3">
            <a:alphaModFix/>
          </a:blip>
          <a:srcRect/>
          <a:stretch/>
        </p:blipFill>
        <p:spPr>
          <a:xfrm>
            <a:off x="8532957" y="358779"/>
            <a:ext cx="1994720" cy="913965"/>
          </a:xfrm>
          <a:prstGeom prst="rect">
            <a:avLst/>
          </a:prstGeom>
          <a:noFill/>
          <a:ln>
            <a:noFill/>
          </a:ln>
        </p:spPr>
      </p:pic>
      <p:sp>
        <p:nvSpPr>
          <p:cNvPr id="246" name="Google Shape;246;p14">
            <a:extLst>
              <a:ext uri="{FF2B5EF4-FFF2-40B4-BE49-F238E27FC236}">
                <a16:creationId xmlns:a16="http://schemas.microsoft.com/office/drawing/2014/main" id="{B2E6ED90-3F9A-78A6-CE7C-CD6534A62729}"/>
              </a:ext>
            </a:extLst>
          </p:cNvPr>
          <p:cNvSpPr txBox="1"/>
          <p:nvPr/>
        </p:nvSpPr>
        <p:spPr>
          <a:xfrm>
            <a:off x="10985326" y="358779"/>
            <a:ext cx="8323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tx1"/>
                </a:solidFill>
                <a:latin typeface="Corbel"/>
                <a:ea typeface="Corbel"/>
                <a:cs typeface="Corbel"/>
                <a:sym typeface="Corbel"/>
              </a:rPr>
              <a:t>App 1</a:t>
            </a:r>
            <a:endParaRPr>
              <a:solidFill>
                <a:schemeClr val="tx1"/>
              </a:solidFill>
            </a:endParaRPr>
          </a:p>
        </p:txBody>
      </p:sp>
      <p:sp>
        <p:nvSpPr>
          <p:cNvPr id="4" name="TextBox 3">
            <a:extLst>
              <a:ext uri="{FF2B5EF4-FFF2-40B4-BE49-F238E27FC236}">
                <a16:creationId xmlns:a16="http://schemas.microsoft.com/office/drawing/2014/main" id="{CE3DA859-2F5C-0090-9C81-6CA4A31F3CDC}"/>
              </a:ext>
            </a:extLst>
          </p:cNvPr>
          <p:cNvSpPr txBox="1"/>
          <p:nvPr/>
        </p:nvSpPr>
        <p:spPr>
          <a:xfrm>
            <a:off x="297848" y="595635"/>
            <a:ext cx="6183339"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Survey of community groups working for nature and the climate in Surrey</a:t>
            </a:r>
          </a:p>
          <a:p>
            <a:endParaRPr lang="en-US"/>
          </a:p>
          <a:p>
            <a:endParaRPr lang="en-US"/>
          </a:p>
          <a:p>
            <a:endParaRPr lang="en-US"/>
          </a:p>
        </p:txBody>
      </p:sp>
      <p:graphicFrame>
        <p:nvGraphicFramePr>
          <p:cNvPr id="8" name="Chart 7">
            <a:extLst>
              <a:ext uri="{FF2B5EF4-FFF2-40B4-BE49-F238E27FC236}">
                <a16:creationId xmlns:a16="http://schemas.microsoft.com/office/drawing/2014/main" id="{46159721-F53F-A9DA-2877-A1CAFDC99934}"/>
              </a:ext>
            </a:extLst>
          </p:cNvPr>
          <p:cNvGraphicFramePr/>
          <p:nvPr>
            <p:extLst>
              <p:ext uri="{D42A27DB-BD31-4B8C-83A1-F6EECF244321}">
                <p14:modId xmlns:p14="http://schemas.microsoft.com/office/powerpoint/2010/main" val="1637910741"/>
              </p:ext>
            </p:extLst>
          </p:nvPr>
        </p:nvGraphicFramePr>
        <p:xfrm>
          <a:off x="-1351989" y="1426866"/>
          <a:ext cx="7036523" cy="50508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0D92C6DE-5D9F-2777-E9FF-61AE73A74459}"/>
              </a:ext>
            </a:extLst>
          </p:cNvPr>
          <p:cNvGraphicFramePr/>
          <p:nvPr>
            <p:extLst>
              <p:ext uri="{D42A27DB-BD31-4B8C-83A1-F6EECF244321}">
                <p14:modId xmlns:p14="http://schemas.microsoft.com/office/powerpoint/2010/main" val="1294360644"/>
              </p:ext>
            </p:extLst>
          </p:nvPr>
        </p:nvGraphicFramePr>
        <p:xfrm>
          <a:off x="5201907" y="2290996"/>
          <a:ext cx="6662100" cy="39972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7994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56C313A9-3AFE-CBBF-ABC0-BEE5C44D370E}"/>
            </a:ext>
          </a:extLst>
        </p:cNvPr>
        <p:cNvGrpSpPr/>
        <p:nvPr/>
      </p:nvGrpSpPr>
      <p:grpSpPr>
        <a:xfrm>
          <a:off x="0" y="0"/>
          <a:ext cx="0" cy="0"/>
          <a:chOff x="0" y="0"/>
          <a:chExt cx="0" cy="0"/>
        </a:xfrm>
      </p:grpSpPr>
      <p:pic>
        <p:nvPicPr>
          <p:cNvPr id="243" name="Google Shape;243;p14" descr="A picture containing text&#10;&#10;Description automatically generated">
            <a:extLst>
              <a:ext uri="{FF2B5EF4-FFF2-40B4-BE49-F238E27FC236}">
                <a16:creationId xmlns:a16="http://schemas.microsoft.com/office/drawing/2014/main" id="{54D1E8A6-CEF4-D504-F4DC-4D4C699BB2A3}"/>
              </a:ext>
            </a:extLst>
          </p:cNvPr>
          <p:cNvPicPr preferRelativeResize="0"/>
          <p:nvPr/>
        </p:nvPicPr>
        <p:blipFill rotWithShape="1">
          <a:blip r:embed="rId3">
            <a:alphaModFix/>
          </a:blip>
          <a:srcRect/>
          <a:stretch/>
        </p:blipFill>
        <p:spPr>
          <a:xfrm>
            <a:off x="8532957" y="358779"/>
            <a:ext cx="1994720" cy="913965"/>
          </a:xfrm>
          <a:prstGeom prst="rect">
            <a:avLst/>
          </a:prstGeom>
          <a:noFill/>
          <a:ln>
            <a:noFill/>
          </a:ln>
        </p:spPr>
      </p:pic>
      <p:sp>
        <p:nvSpPr>
          <p:cNvPr id="246" name="Google Shape;246;p14">
            <a:extLst>
              <a:ext uri="{FF2B5EF4-FFF2-40B4-BE49-F238E27FC236}">
                <a16:creationId xmlns:a16="http://schemas.microsoft.com/office/drawing/2014/main" id="{48ED4FBE-4856-CCD1-3E8C-89E5DFF1EAB4}"/>
              </a:ext>
            </a:extLst>
          </p:cNvPr>
          <p:cNvSpPr txBox="1"/>
          <p:nvPr/>
        </p:nvSpPr>
        <p:spPr>
          <a:xfrm>
            <a:off x="10985326" y="358779"/>
            <a:ext cx="8323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tx1"/>
                </a:solidFill>
                <a:latin typeface="Corbel"/>
                <a:ea typeface="Corbel"/>
                <a:cs typeface="Corbel"/>
                <a:sym typeface="Corbel"/>
              </a:rPr>
              <a:t>App 2</a:t>
            </a:r>
            <a:endParaRPr>
              <a:solidFill>
                <a:schemeClr val="tx1"/>
              </a:solidFill>
            </a:endParaRPr>
          </a:p>
        </p:txBody>
      </p:sp>
      <p:sp>
        <p:nvSpPr>
          <p:cNvPr id="4" name="TextBox 3">
            <a:extLst>
              <a:ext uri="{FF2B5EF4-FFF2-40B4-BE49-F238E27FC236}">
                <a16:creationId xmlns:a16="http://schemas.microsoft.com/office/drawing/2014/main" id="{8E541FF8-2A34-3718-D6F0-4BD5CC149A50}"/>
              </a:ext>
            </a:extLst>
          </p:cNvPr>
          <p:cNvSpPr txBox="1"/>
          <p:nvPr/>
        </p:nvSpPr>
        <p:spPr>
          <a:xfrm>
            <a:off x="297848" y="595635"/>
            <a:ext cx="618333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Webinars</a:t>
            </a:r>
          </a:p>
          <a:p>
            <a:endParaRPr lang="en-US"/>
          </a:p>
          <a:p>
            <a:endParaRPr lang="en-US"/>
          </a:p>
          <a:p>
            <a:endParaRPr lang="en-US"/>
          </a:p>
        </p:txBody>
      </p:sp>
      <p:pic>
        <p:nvPicPr>
          <p:cNvPr id="3" name="Picture 2">
            <a:extLst>
              <a:ext uri="{FF2B5EF4-FFF2-40B4-BE49-F238E27FC236}">
                <a16:creationId xmlns:a16="http://schemas.microsoft.com/office/drawing/2014/main" id="{72839618-E268-8B31-A330-FFB6033B734E}"/>
              </a:ext>
            </a:extLst>
          </p:cNvPr>
          <p:cNvPicPr>
            <a:picLocks noChangeAspect="1"/>
          </p:cNvPicPr>
          <p:nvPr/>
        </p:nvPicPr>
        <p:blipFill>
          <a:blip r:embed="rId4"/>
          <a:stretch>
            <a:fillRect/>
          </a:stretch>
        </p:blipFill>
        <p:spPr>
          <a:xfrm>
            <a:off x="3615659" y="1707944"/>
            <a:ext cx="4001729" cy="2115069"/>
          </a:xfrm>
          <a:prstGeom prst="rect">
            <a:avLst/>
          </a:prstGeom>
        </p:spPr>
      </p:pic>
      <p:pic>
        <p:nvPicPr>
          <p:cNvPr id="10" name="Picture 9">
            <a:extLst>
              <a:ext uri="{FF2B5EF4-FFF2-40B4-BE49-F238E27FC236}">
                <a16:creationId xmlns:a16="http://schemas.microsoft.com/office/drawing/2014/main" id="{FD560658-9B7D-2BC4-A83E-391D7392728B}"/>
              </a:ext>
            </a:extLst>
          </p:cNvPr>
          <p:cNvPicPr>
            <a:picLocks noChangeAspect="1"/>
          </p:cNvPicPr>
          <p:nvPr/>
        </p:nvPicPr>
        <p:blipFill>
          <a:blip r:embed="rId5"/>
          <a:stretch>
            <a:fillRect/>
          </a:stretch>
        </p:blipFill>
        <p:spPr>
          <a:xfrm>
            <a:off x="327347" y="1669930"/>
            <a:ext cx="2737400" cy="2153083"/>
          </a:xfrm>
          <a:prstGeom prst="rect">
            <a:avLst/>
          </a:prstGeom>
        </p:spPr>
      </p:pic>
      <p:pic>
        <p:nvPicPr>
          <p:cNvPr id="12" name="Picture 11">
            <a:extLst>
              <a:ext uri="{FF2B5EF4-FFF2-40B4-BE49-F238E27FC236}">
                <a16:creationId xmlns:a16="http://schemas.microsoft.com/office/drawing/2014/main" id="{7011544A-7A62-E245-D453-9E20EC8C1919}"/>
              </a:ext>
            </a:extLst>
          </p:cNvPr>
          <p:cNvPicPr>
            <a:picLocks noChangeAspect="1"/>
          </p:cNvPicPr>
          <p:nvPr/>
        </p:nvPicPr>
        <p:blipFill>
          <a:blip r:embed="rId6"/>
          <a:stretch>
            <a:fillRect/>
          </a:stretch>
        </p:blipFill>
        <p:spPr>
          <a:xfrm>
            <a:off x="327347" y="3307996"/>
            <a:ext cx="1861708" cy="297568"/>
          </a:xfrm>
          <a:prstGeom prst="rect">
            <a:avLst/>
          </a:prstGeom>
        </p:spPr>
      </p:pic>
      <p:pic>
        <p:nvPicPr>
          <p:cNvPr id="14" name="Picture 13">
            <a:extLst>
              <a:ext uri="{FF2B5EF4-FFF2-40B4-BE49-F238E27FC236}">
                <a16:creationId xmlns:a16="http://schemas.microsoft.com/office/drawing/2014/main" id="{775E98CB-5EA8-18D1-05DE-0DB06DA42992}"/>
              </a:ext>
            </a:extLst>
          </p:cNvPr>
          <p:cNvPicPr>
            <a:picLocks noChangeAspect="1"/>
          </p:cNvPicPr>
          <p:nvPr/>
        </p:nvPicPr>
        <p:blipFill>
          <a:blip r:embed="rId7"/>
          <a:stretch>
            <a:fillRect/>
          </a:stretch>
        </p:blipFill>
        <p:spPr>
          <a:xfrm>
            <a:off x="328832" y="3547798"/>
            <a:ext cx="2735915" cy="316484"/>
          </a:xfrm>
          <a:prstGeom prst="rect">
            <a:avLst/>
          </a:prstGeom>
        </p:spPr>
      </p:pic>
      <p:pic>
        <p:nvPicPr>
          <p:cNvPr id="18" name="Picture 17">
            <a:extLst>
              <a:ext uri="{FF2B5EF4-FFF2-40B4-BE49-F238E27FC236}">
                <a16:creationId xmlns:a16="http://schemas.microsoft.com/office/drawing/2014/main" id="{6B5561C7-8D4F-4595-994F-FE1FC31AA0BD}"/>
              </a:ext>
            </a:extLst>
          </p:cNvPr>
          <p:cNvPicPr>
            <a:picLocks noChangeAspect="1"/>
          </p:cNvPicPr>
          <p:nvPr/>
        </p:nvPicPr>
        <p:blipFill>
          <a:blip r:embed="rId8"/>
          <a:stretch>
            <a:fillRect/>
          </a:stretch>
        </p:blipFill>
        <p:spPr>
          <a:xfrm>
            <a:off x="169207" y="4170006"/>
            <a:ext cx="2177988" cy="2146423"/>
          </a:xfrm>
          <a:prstGeom prst="rect">
            <a:avLst/>
          </a:prstGeom>
        </p:spPr>
      </p:pic>
      <p:pic>
        <p:nvPicPr>
          <p:cNvPr id="20" name="Picture 19">
            <a:extLst>
              <a:ext uri="{FF2B5EF4-FFF2-40B4-BE49-F238E27FC236}">
                <a16:creationId xmlns:a16="http://schemas.microsoft.com/office/drawing/2014/main" id="{210A10CA-8D15-F4B9-B3CA-3664EE4B3947}"/>
              </a:ext>
            </a:extLst>
          </p:cNvPr>
          <p:cNvPicPr>
            <a:picLocks noChangeAspect="1"/>
          </p:cNvPicPr>
          <p:nvPr/>
        </p:nvPicPr>
        <p:blipFill>
          <a:blip r:embed="rId9"/>
          <a:stretch>
            <a:fillRect/>
          </a:stretch>
        </p:blipFill>
        <p:spPr>
          <a:xfrm>
            <a:off x="91597" y="6282122"/>
            <a:ext cx="2908588" cy="574709"/>
          </a:xfrm>
          <a:prstGeom prst="rect">
            <a:avLst/>
          </a:prstGeom>
        </p:spPr>
      </p:pic>
      <p:pic>
        <p:nvPicPr>
          <p:cNvPr id="22" name="Picture 21">
            <a:extLst>
              <a:ext uri="{FF2B5EF4-FFF2-40B4-BE49-F238E27FC236}">
                <a16:creationId xmlns:a16="http://schemas.microsoft.com/office/drawing/2014/main" id="{068F0D7E-9BC9-B92C-4D6F-5577B9842045}"/>
              </a:ext>
            </a:extLst>
          </p:cNvPr>
          <p:cNvPicPr>
            <a:picLocks noChangeAspect="1"/>
          </p:cNvPicPr>
          <p:nvPr/>
        </p:nvPicPr>
        <p:blipFill>
          <a:blip r:embed="rId10"/>
          <a:stretch>
            <a:fillRect/>
          </a:stretch>
        </p:blipFill>
        <p:spPr>
          <a:xfrm>
            <a:off x="3830662" y="4428659"/>
            <a:ext cx="3571722" cy="1842555"/>
          </a:xfrm>
          <a:prstGeom prst="rect">
            <a:avLst/>
          </a:prstGeom>
        </p:spPr>
      </p:pic>
      <p:pic>
        <p:nvPicPr>
          <p:cNvPr id="23" name="Picture 22" descr="A person on a bicycle next to a map&#10;&#10;Description automatically generated">
            <a:extLst>
              <a:ext uri="{FF2B5EF4-FFF2-40B4-BE49-F238E27FC236}">
                <a16:creationId xmlns:a16="http://schemas.microsoft.com/office/drawing/2014/main" id="{AE326F47-4EF0-2036-7643-0F60D5B6FD1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05576" y="2359489"/>
            <a:ext cx="3956383" cy="2843459"/>
          </a:xfrm>
          <a:prstGeom prst="rect">
            <a:avLst/>
          </a:prstGeom>
          <a:noFill/>
          <a:ln>
            <a:noFill/>
          </a:ln>
        </p:spPr>
      </p:pic>
      <p:pic>
        <p:nvPicPr>
          <p:cNvPr id="25" name="Picture 24">
            <a:extLst>
              <a:ext uri="{FF2B5EF4-FFF2-40B4-BE49-F238E27FC236}">
                <a16:creationId xmlns:a16="http://schemas.microsoft.com/office/drawing/2014/main" id="{0BBACE60-36DF-0EB9-4B6C-E54889EF0CF0}"/>
              </a:ext>
            </a:extLst>
          </p:cNvPr>
          <p:cNvPicPr>
            <a:picLocks noChangeAspect="1"/>
          </p:cNvPicPr>
          <p:nvPr/>
        </p:nvPicPr>
        <p:blipFill>
          <a:blip r:embed="rId12"/>
          <a:stretch>
            <a:fillRect/>
          </a:stretch>
        </p:blipFill>
        <p:spPr>
          <a:xfrm>
            <a:off x="8005576" y="5186311"/>
            <a:ext cx="3994574" cy="515156"/>
          </a:xfrm>
          <a:prstGeom prst="rect">
            <a:avLst/>
          </a:prstGeom>
        </p:spPr>
      </p:pic>
      <p:sp>
        <p:nvSpPr>
          <p:cNvPr id="28" name="TextBox 27">
            <a:extLst>
              <a:ext uri="{FF2B5EF4-FFF2-40B4-BE49-F238E27FC236}">
                <a16:creationId xmlns:a16="http://schemas.microsoft.com/office/drawing/2014/main" id="{1D6E48D1-DDB8-18C2-E26C-3839270BEB57}"/>
              </a:ext>
            </a:extLst>
          </p:cNvPr>
          <p:cNvSpPr txBox="1"/>
          <p:nvPr/>
        </p:nvSpPr>
        <p:spPr>
          <a:xfrm>
            <a:off x="310289" y="1044801"/>
            <a:ext cx="6183339"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Responding to the needs of the network, the Commission hosted a range of webinars for community groups in 2024-25.</a:t>
            </a:r>
          </a:p>
          <a:p>
            <a:endParaRPr lang="en-US"/>
          </a:p>
          <a:p>
            <a:endParaRPr lang="en-US"/>
          </a:p>
          <a:p>
            <a:endParaRPr lang="en-US"/>
          </a:p>
        </p:txBody>
      </p:sp>
    </p:spTree>
    <p:extLst>
      <p:ext uri="{BB962C8B-B14F-4D97-AF65-F5344CB8AC3E}">
        <p14:creationId xmlns:p14="http://schemas.microsoft.com/office/powerpoint/2010/main" val="17040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43" name="Google Shape;243;p14" descr="A picture containing text&#10;&#10;Description automatically generated"/>
          <p:cNvPicPr preferRelativeResize="0"/>
          <p:nvPr/>
        </p:nvPicPr>
        <p:blipFill rotWithShape="1">
          <a:blip r:embed="rId3">
            <a:alphaModFix/>
          </a:blip>
          <a:srcRect/>
          <a:stretch/>
        </p:blipFill>
        <p:spPr>
          <a:xfrm>
            <a:off x="8532957" y="358779"/>
            <a:ext cx="1994720" cy="913965"/>
          </a:xfrm>
          <a:prstGeom prst="rect">
            <a:avLst/>
          </a:prstGeom>
          <a:noFill/>
          <a:ln>
            <a:noFill/>
          </a:ln>
        </p:spPr>
      </p:pic>
      <p:sp>
        <p:nvSpPr>
          <p:cNvPr id="245" name="Google Shape;245;p14"/>
          <p:cNvSpPr txBox="1"/>
          <p:nvPr/>
        </p:nvSpPr>
        <p:spPr>
          <a:xfrm>
            <a:off x="314928" y="3052110"/>
            <a:ext cx="6683279" cy="31392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GB" sz="1800">
              <a:solidFill>
                <a:srgbClr val="FF0000"/>
              </a:solidFill>
              <a:latin typeface="Corbel"/>
              <a:ea typeface="Corbel"/>
              <a:cs typeface="Corbel"/>
              <a:sym typeface="Corbel"/>
            </a:endParaRPr>
          </a:p>
          <a:p>
            <a:r>
              <a:rPr lang="en-GB" sz="1800" b="1">
                <a:solidFill>
                  <a:schemeClr val="tx1"/>
                </a:solidFill>
                <a:latin typeface="Corbel"/>
                <a:ea typeface="Corbel"/>
                <a:cs typeface="Corbel"/>
                <a:sym typeface="Corbel"/>
              </a:rPr>
              <a:t>What’s Stopping Us Stopping Climate Change 2.0: </a:t>
            </a:r>
            <a:r>
              <a:rPr lang="en-GB" sz="1800" b="1" i="0">
                <a:effectLst/>
                <a:latin typeface="Corbel" panose="020B0503020204020204" pitchFamily="34" charset="0"/>
              </a:rPr>
              <a:t>Transforming Surrey into a Home of Thriving People and Nature </a:t>
            </a:r>
          </a:p>
          <a:p>
            <a:pPr algn="l">
              <a:buNone/>
            </a:pPr>
            <a:endParaRPr lang="en-GB" sz="1800" b="0" i="1">
              <a:effectLst/>
              <a:latin typeface="Corbel" panose="020B0503020204020204" pitchFamily="34" charset="0"/>
            </a:endParaRPr>
          </a:p>
          <a:p>
            <a:pPr algn="l">
              <a:buNone/>
            </a:pPr>
            <a:r>
              <a:rPr lang="en-GB" sz="1800" b="0" i="1">
                <a:effectLst/>
                <a:latin typeface="Corbel" panose="020B0503020204020204" pitchFamily="34" charset="0"/>
              </a:rPr>
              <a:t>The Workshop event was a hugely constructive and creative day with contributions from a wide representation of the community which produced valuable insights.</a:t>
            </a:r>
            <a:r>
              <a:rPr lang="en-GB" sz="1800" b="0" i="0">
                <a:effectLst/>
                <a:latin typeface="Corbel" panose="020B0503020204020204" pitchFamily="34" charset="0"/>
              </a:rPr>
              <a:t> Two </a:t>
            </a:r>
            <a:r>
              <a:rPr lang="en-GB" sz="1800" b="0" i="1">
                <a:effectLst/>
                <a:latin typeface="Corbel" panose="020B0503020204020204" pitchFamily="34" charset="0"/>
              </a:rPr>
              <a:t>clear themes emerged:</a:t>
            </a:r>
            <a:endParaRPr lang="en-GB" sz="1800" b="0" i="0">
              <a:effectLst/>
              <a:latin typeface="Corbel" panose="020B0503020204020204" pitchFamily="34" charset="0"/>
            </a:endParaRPr>
          </a:p>
          <a:p>
            <a:pPr algn="l">
              <a:buNone/>
            </a:pPr>
            <a:r>
              <a:rPr lang="en-GB" sz="1800" b="0" i="1">
                <a:effectLst/>
                <a:latin typeface="Corbel" panose="020B0503020204020204" pitchFamily="34" charset="0"/>
              </a:rPr>
              <a:t>1. That too many plans and policies are not co-ordinated and not considered in a holistic manner (too many silos).</a:t>
            </a:r>
            <a:endParaRPr lang="en-GB" sz="1800" b="0" i="0">
              <a:effectLst/>
              <a:latin typeface="Corbel" panose="020B0503020204020204" pitchFamily="34" charset="0"/>
            </a:endParaRPr>
          </a:p>
          <a:p>
            <a:pPr algn="l">
              <a:buNone/>
            </a:pPr>
            <a:r>
              <a:rPr lang="en-GB" sz="1800" b="0" i="1">
                <a:effectLst/>
                <a:latin typeface="Corbel" panose="020B0503020204020204" pitchFamily="34" charset="0"/>
              </a:rPr>
              <a:t>2. That not enough of the community are truly engaged in the transformative change that is needed.</a:t>
            </a:r>
            <a:endParaRPr lang="en-GB" sz="1800" b="0" i="0">
              <a:effectLst/>
              <a:latin typeface="Corbel" panose="020B0503020204020204" pitchFamily="34" charset="0"/>
            </a:endParaRPr>
          </a:p>
        </p:txBody>
      </p:sp>
      <p:sp>
        <p:nvSpPr>
          <p:cNvPr id="246" name="Google Shape;246;p14"/>
          <p:cNvSpPr txBox="1"/>
          <p:nvPr/>
        </p:nvSpPr>
        <p:spPr>
          <a:xfrm>
            <a:off x="10985326" y="358779"/>
            <a:ext cx="8323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bg2"/>
                </a:solidFill>
                <a:latin typeface="Corbel"/>
                <a:ea typeface="Corbel"/>
                <a:cs typeface="Corbel"/>
                <a:sym typeface="Corbel"/>
              </a:rPr>
              <a:t>App 3</a:t>
            </a:r>
            <a:endParaRPr>
              <a:solidFill>
                <a:schemeClr val="bg2"/>
              </a:solidFill>
            </a:endParaRPr>
          </a:p>
        </p:txBody>
      </p:sp>
      <p:sp>
        <p:nvSpPr>
          <p:cNvPr id="247" name="Google Shape;247;p14"/>
          <p:cNvSpPr txBox="1"/>
          <p:nvPr/>
        </p:nvSpPr>
        <p:spPr>
          <a:xfrm>
            <a:off x="7152362" y="5063165"/>
            <a:ext cx="435905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dk1"/>
                </a:solidFill>
                <a:latin typeface="Corbel"/>
                <a:ea typeface="Corbel"/>
                <a:cs typeface="Corbel"/>
                <a:sym typeface="Corbel"/>
                <a:hlinkClick r:id="rId4">
                  <a:extLst>
                    <a:ext uri="{A12FA001-AC4F-418D-AE19-62706E023703}">
                      <ahyp:hlinkClr xmlns:ahyp="http://schemas.microsoft.com/office/drawing/2018/hyperlinkcolor" val="tx"/>
                    </a:ext>
                  </a:extLst>
                </a:hlinkClick>
              </a:rPr>
              <a:t>Click here</a:t>
            </a:r>
            <a:r>
              <a:rPr lang="en-GB" sz="1800">
                <a:solidFill>
                  <a:schemeClr val="dk1"/>
                </a:solidFill>
                <a:latin typeface="Corbel"/>
                <a:ea typeface="Corbel"/>
                <a:cs typeface="Corbel"/>
                <a:sym typeface="Corbel"/>
              </a:rPr>
              <a:t>  for highlights film of event. </a:t>
            </a:r>
            <a:r>
              <a:rPr lang="en-GB" sz="1800" b="0" i="0">
                <a:effectLst/>
                <a:latin typeface="Corbel" panose="020B0503020204020204" pitchFamily="34" charset="0"/>
              </a:rPr>
              <a:t>Thanks to </a:t>
            </a:r>
            <a:r>
              <a:rPr lang="en-GB" sz="1800" b="0" i="0" err="1">
                <a:effectLst/>
                <a:latin typeface="Corbel" panose="020B0503020204020204" pitchFamily="34" charset="0"/>
              </a:rPr>
              <a:t>Haeyoung</a:t>
            </a:r>
            <a:r>
              <a:rPr lang="en-GB" sz="1800" b="0" i="0">
                <a:effectLst/>
                <a:latin typeface="Corbel" panose="020B0503020204020204" pitchFamily="34" charset="0"/>
              </a:rPr>
              <a:t> Eun for creating this film.</a:t>
            </a:r>
            <a:endParaRPr sz="1800">
              <a:latin typeface="Corbel" panose="020B0503020204020204" pitchFamily="34" charset="0"/>
            </a:endParaRPr>
          </a:p>
        </p:txBody>
      </p:sp>
      <p:pic>
        <p:nvPicPr>
          <p:cNvPr id="3" name="Picture 2" descr="A group of people in a room&#10;&#10;AI-generated content may be incorrect.">
            <a:extLst>
              <a:ext uri="{FF2B5EF4-FFF2-40B4-BE49-F238E27FC236}">
                <a16:creationId xmlns:a16="http://schemas.microsoft.com/office/drawing/2014/main" id="{E9D09B2B-5B31-937F-7E3C-CD2A6AB512C1}"/>
              </a:ext>
            </a:extLst>
          </p:cNvPr>
          <p:cNvPicPr>
            <a:picLocks noChangeAspect="1"/>
          </p:cNvPicPr>
          <p:nvPr/>
        </p:nvPicPr>
        <p:blipFill>
          <a:blip r:embed="rId5"/>
          <a:stretch>
            <a:fillRect/>
          </a:stretch>
        </p:blipFill>
        <p:spPr>
          <a:xfrm>
            <a:off x="410402" y="380329"/>
            <a:ext cx="5730737" cy="2225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F2E9DE44-8B52-9FB2-6FBA-96F833FA0CC7}"/>
            </a:ext>
          </a:extLst>
        </p:cNvPr>
        <p:cNvGrpSpPr/>
        <p:nvPr/>
      </p:nvGrpSpPr>
      <p:grpSpPr>
        <a:xfrm>
          <a:off x="0" y="0"/>
          <a:ext cx="0" cy="0"/>
          <a:chOff x="0" y="0"/>
          <a:chExt cx="0" cy="0"/>
        </a:xfrm>
      </p:grpSpPr>
      <p:pic>
        <p:nvPicPr>
          <p:cNvPr id="243" name="Google Shape;243;p14" descr="A picture containing text&#10;&#10;Description automatically generated">
            <a:extLst>
              <a:ext uri="{FF2B5EF4-FFF2-40B4-BE49-F238E27FC236}">
                <a16:creationId xmlns:a16="http://schemas.microsoft.com/office/drawing/2014/main" id="{AB6E2FF7-5B17-79CC-440F-83F1382C645E}"/>
              </a:ext>
            </a:extLst>
          </p:cNvPr>
          <p:cNvPicPr preferRelativeResize="0"/>
          <p:nvPr/>
        </p:nvPicPr>
        <p:blipFill rotWithShape="1">
          <a:blip r:embed="rId3">
            <a:alphaModFix/>
          </a:blip>
          <a:srcRect/>
          <a:stretch/>
        </p:blipFill>
        <p:spPr>
          <a:xfrm>
            <a:off x="8532957" y="358779"/>
            <a:ext cx="1994720" cy="913965"/>
          </a:xfrm>
          <a:prstGeom prst="rect">
            <a:avLst/>
          </a:prstGeom>
          <a:noFill/>
          <a:ln>
            <a:noFill/>
          </a:ln>
        </p:spPr>
      </p:pic>
      <p:sp>
        <p:nvSpPr>
          <p:cNvPr id="246" name="Google Shape;246;p14">
            <a:extLst>
              <a:ext uri="{FF2B5EF4-FFF2-40B4-BE49-F238E27FC236}">
                <a16:creationId xmlns:a16="http://schemas.microsoft.com/office/drawing/2014/main" id="{9358B5F1-A675-4DE2-BC57-CFF61ABA77DB}"/>
              </a:ext>
            </a:extLst>
          </p:cNvPr>
          <p:cNvSpPr txBox="1"/>
          <p:nvPr/>
        </p:nvSpPr>
        <p:spPr>
          <a:xfrm>
            <a:off x="10985326" y="358779"/>
            <a:ext cx="8323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bg2"/>
                </a:solidFill>
                <a:latin typeface="Corbel"/>
                <a:ea typeface="Corbel"/>
                <a:cs typeface="Corbel"/>
                <a:sym typeface="Corbel"/>
              </a:rPr>
              <a:t>App 4</a:t>
            </a:r>
            <a:endParaRPr>
              <a:solidFill>
                <a:schemeClr val="bg2"/>
              </a:solidFill>
            </a:endParaRPr>
          </a:p>
        </p:txBody>
      </p:sp>
      <p:sp>
        <p:nvSpPr>
          <p:cNvPr id="2" name="TextBox 1">
            <a:extLst>
              <a:ext uri="{FF2B5EF4-FFF2-40B4-BE49-F238E27FC236}">
                <a16:creationId xmlns:a16="http://schemas.microsoft.com/office/drawing/2014/main" id="{BE3E513F-A9FB-7437-B9E4-8179C597075C}"/>
              </a:ext>
            </a:extLst>
          </p:cNvPr>
          <p:cNvSpPr txBox="1"/>
          <p:nvPr/>
        </p:nvSpPr>
        <p:spPr>
          <a:xfrm>
            <a:off x="1636855" y="1711351"/>
            <a:ext cx="6897755"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Local Energy Advice Demonstrator and HEAT Plus</a:t>
            </a:r>
          </a:p>
          <a:p>
            <a:endParaRPr lang="en-US"/>
          </a:p>
          <a:p>
            <a:r>
              <a:rPr lang="en-US"/>
              <a:t>Funded by UK Power Networks and Surrey County Council</a:t>
            </a:r>
          </a:p>
          <a:p>
            <a:endParaRPr lang="en-US"/>
          </a:p>
          <a:p>
            <a:r>
              <a:rPr lang="en-US"/>
              <a:t>We work closely with Zero Carbon Guildford and partners to provide home energy advice to Surrey residents.</a:t>
            </a:r>
          </a:p>
          <a:p>
            <a:endParaRPr lang="en-US"/>
          </a:p>
          <a:p>
            <a:r>
              <a:rPr lang="en-US"/>
              <a:t>To date (31 March 2025) we have:</a:t>
            </a:r>
          </a:p>
          <a:p>
            <a:r>
              <a:rPr lang="en-US"/>
              <a:t> - Spoken at 48 local groups and events</a:t>
            </a:r>
          </a:p>
          <a:p>
            <a:r>
              <a:rPr lang="en-US"/>
              <a:t> - Reached over 630 Surrey residents with advice and information</a:t>
            </a:r>
          </a:p>
          <a:p>
            <a:r>
              <a:rPr lang="en-US"/>
              <a:t> - Carried out 54 in-depth home visits, of which most are with vulnerable households </a:t>
            </a:r>
          </a:p>
          <a:p>
            <a:r>
              <a:rPr lang="en-US"/>
              <a:t> - Provided small energy saving measures to over 40 homes</a:t>
            </a:r>
          </a:p>
          <a:p>
            <a:endParaRPr lang="en-US"/>
          </a:p>
          <a:p>
            <a:r>
              <a:rPr lang="en-US" i="1"/>
              <a:t>‘I was getting ill because of the cold and would go to the local shops or sit in my car just to keep warm. I am so grateful for the grant and the help; I am not getting ill </a:t>
            </a:r>
            <a:r>
              <a:rPr lang="en-US" i="1" err="1"/>
              <a:t>any more</a:t>
            </a:r>
            <a:r>
              <a:rPr lang="en-US" i="1"/>
              <a:t> and I actually want to be at home. My home is now a haven.’</a:t>
            </a:r>
            <a:endParaRPr lang="en-US"/>
          </a:p>
          <a:p>
            <a:endParaRPr lang="en-US"/>
          </a:p>
          <a:p>
            <a:endParaRPr lang="en-US"/>
          </a:p>
        </p:txBody>
      </p:sp>
      <p:pic>
        <p:nvPicPr>
          <p:cNvPr id="4" name="Picture 3" descr="A logo on a black background&#10;&#10;AI-generated content may be incorrect.">
            <a:extLst>
              <a:ext uri="{FF2B5EF4-FFF2-40B4-BE49-F238E27FC236}">
                <a16:creationId xmlns:a16="http://schemas.microsoft.com/office/drawing/2014/main" id="{762766F0-D133-F260-CB91-E11B7D283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8941" y="815168"/>
            <a:ext cx="3176023" cy="3176023"/>
          </a:xfrm>
          <a:prstGeom prst="rect">
            <a:avLst/>
          </a:prstGeom>
        </p:spPr>
      </p:pic>
    </p:spTree>
    <p:extLst>
      <p:ext uri="{BB962C8B-B14F-4D97-AF65-F5344CB8AC3E}">
        <p14:creationId xmlns:p14="http://schemas.microsoft.com/office/powerpoint/2010/main" val="353109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12197-2B3B-FA6C-CFE8-BC19F9F2D1E1}"/>
              </a:ext>
            </a:extLst>
          </p:cNvPr>
          <p:cNvPicPr>
            <a:picLocks noChangeAspect="1"/>
          </p:cNvPicPr>
          <p:nvPr/>
        </p:nvPicPr>
        <p:blipFill>
          <a:blip r:embed="rId3"/>
          <a:stretch>
            <a:fillRect/>
          </a:stretch>
        </p:blipFill>
        <p:spPr>
          <a:xfrm>
            <a:off x="8493873" y="339056"/>
            <a:ext cx="1765250" cy="802117"/>
          </a:xfrm>
          <a:prstGeom prst="rect">
            <a:avLst/>
          </a:prstGeom>
        </p:spPr>
      </p:pic>
      <p:pic>
        <p:nvPicPr>
          <p:cNvPr id="9" name="Picture 8">
            <a:extLst>
              <a:ext uri="{FF2B5EF4-FFF2-40B4-BE49-F238E27FC236}">
                <a16:creationId xmlns:a16="http://schemas.microsoft.com/office/drawing/2014/main" id="{E15AA4FC-1915-C606-1635-97106B91E185}"/>
              </a:ext>
            </a:extLst>
          </p:cNvPr>
          <p:cNvPicPr>
            <a:picLocks noChangeAspect="1"/>
          </p:cNvPicPr>
          <p:nvPr/>
        </p:nvPicPr>
        <p:blipFill>
          <a:blip r:embed="rId4"/>
          <a:stretch>
            <a:fillRect/>
          </a:stretch>
        </p:blipFill>
        <p:spPr>
          <a:xfrm>
            <a:off x="0" y="339056"/>
            <a:ext cx="8230313" cy="664522"/>
          </a:xfrm>
          <a:prstGeom prst="rect">
            <a:avLst/>
          </a:prstGeom>
        </p:spPr>
      </p:pic>
      <p:sp>
        <p:nvSpPr>
          <p:cNvPr id="10" name="TextBox 9">
            <a:extLst>
              <a:ext uri="{FF2B5EF4-FFF2-40B4-BE49-F238E27FC236}">
                <a16:creationId xmlns:a16="http://schemas.microsoft.com/office/drawing/2014/main" id="{604082A4-28C9-E079-F74F-9234EFC4EFA0}"/>
              </a:ext>
            </a:extLst>
          </p:cNvPr>
          <p:cNvSpPr txBox="1"/>
          <p:nvPr/>
        </p:nvSpPr>
        <p:spPr>
          <a:xfrm>
            <a:off x="181071" y="446344"/>
            <a:ext cx="7868169" cy="461665"/>
          </a:xfrm>
          <a:prstGeom prst="rect">
            <a:avLst/>
          </a:prstGeom>
          <a:noFill/>
        </p:spPr>
        <p:txBody>
          <a:bodyPr wrap="square" lIns="91440" tIns="45720" rIns="91440" bIns="45720" anchor="t">
            <a:spAutoFit/>
          </a:bodyPr>
          <a:lstStyle/>
          <a:p>
            <a:pPr>
              <a:buClr>
                <a:srgbClr val="97BAFF"/>
              </a:buClr>
              <a:buSzPts val="3600"/>
            </a:pPr>
            <a:r>
              <a:rPr lang="en-GB" sz="2400" b="1">
                <a:solidFill>
                  <a:schemeClr val="bg1"/>
                </a:solidFill>
                <a:latin typeface="+mj-lt"/>
                <a:ea typeface="Raleway"/>
                <a:cs typeface="Raleway"/>
                <a:sym typeface="Raleway"/>
              </a:rPr>
              <a:t>Insights from the LEAD focus groups</a:t>
            </a:r>
            <a:endParaRPr lang="en-GB" sz="2400">
              <a:solidFill>
                <a:schemeClr val="bg1"/>
              </a:solidFill>
              <a:latin typeface="+mj-lt"/>
            </a:endParaRPr>
          </a:p>
        </p:txBody>
      </p:sp>
      <p:pic>
        <p:nvPicPr>
          <p:cNvPr id="4" name="Picture 3">
            <a:extLst>
              <a:ext uri="{FF2B5EF4-FFF2-40B4-BE49-F238E27FC236}">
                <a16:creationId xmlns:a16="http://schemas.microsoft.com/office/drawing/2014/main" id="{DAA99399-CD04-4C35-1D8C-369FF150EBF3}"/>
              </a:ext>
            </a:extLst>
          </p:cNvPr>
          <p:cNvPicPr>
            <a:picLocks noChangeAspect="1"/>
          </p:cNvPicPr>
          <p:nvPr/>
        </p:nvPicPr>
        <p:blipFill>
          <a:blip r:embed="rId5"/>
          <a:stretch>
            <a:fillRect/>
          </a:stretch>
        </p:blipFill>
        <p:spPr>
          <a:xfrm>
            <a:off x="8709659" y="4316520"/>
            <a:ext cx="3244087" cy="2038560"/>
          </a:xfrm>
          <a:prstGeom prst="rect">
            <a:avLst/>
          </a:prstGeom>
        </p:spPr>
      </p:pic>
      <p:pic>
        <p:nvPicPr>
          <p:cNvPr id="5" name="Graphic 4" descr="Piggy Bank with solid fill">
            <a:extLst>
              <a:ext uri="{FF2B5EF4-FFF2-40B4-BE49-F238E27FC236}">
                <a16:creationId xmlns:a16="http://schemas.microsoft.com/office/drawing/2014/main" id="{4F11F07D-0829-0088-15E2-161D896917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7433" y="1530489"/>
            <a:ext cx="914400" cy="914400"/>
          </a:xfrm>
          <a:prstGeom prst="rect">
            <a:avLst/>
          </a:prstGeom>
        </p:spPr>
      </p:pic>
      <p:pic>
        <p:nvPicPr>
          <p:cNvPr id="8" name="Graphic 7" descr="Man with cane with solid fill">
            <a:extLst>
              <a:ext uri="{FF2B5EF4-FFF2-40B4-BE49-F238E27FC236}">
                <a16:creationId xmlns:a16="http://schemas.microsoft.com/office/drawing/2014/main" id="{55BA0C72-D3CB-786F-423A-CE941ED087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4108614"/>
            <a:ext cx="914400" cy="914400"/>
          </a:xfrm>
          <a:prstGeom prst="rect">
            <a:avLst/>
          </a:prstGeom>
        </p:spPr>
      </p:pic>
      <p:pic>
        <p:nvPicPr>
          <p:cNvPr id="12" name="Graphic 11" descr="Man with kid with solid fill">
            <a:extLst>
              <a:ext uri="{FF2B5EF4-FFF2-40B4-BE49-F238E27FC236}">
                <a16:creationId xmlns:a16="http://schemas.microsoft.com/office/drawing/2014/main" id="{286B20B6-A94F-2C81-F766-4A37AB14B1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8800" y="2876141"/>
            <a:ext cx="914400" cy="914400"/>
          </a:xfrm>
          <a:prstGeom prst="rect">
            <a:avLst/>
          </a:prstGeom>
        </p:spPr>
      </p:pic>
      <p:pic>
        <p:nvPicPr>
          <p:cNvPr id="14" name="Graphic 13" descr="Heart with pulse with solid fill">
            <a:extLst>
              <a:ext uri="{FF2B5EF4-FFF2-40B4-BE49-F238E27FC236}">
                <a16:creationId xmlns:a16="http://schemas.microsoft.com/office/drawing/2014/main" id="{54F8D8DE-E611-8962-1976-AB57E1837A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38800" y="1530489"/>
            <a:ext cx="914400" cy="914400"/>
          </a:xfrm>
          <a:prstGeom prst="rect">
            <a:avLst/>
          </a:prstGeom>
        </p:spPr>
      </p:pic>
      <p:pic>
        <p:nvPicPr>
          <p:cNvPr id="16" name="Graphic 15" descr="Chat with solid fill">
            <a:extLst>
              <a:ext uri="{FF2B5EF4-FFF2-40B4-BE49-F238E27FC236}">
                <a16:creationId xmlns:a16="http://schemas.microsoft.com/office/drawing/2014/main" id="{1FCCCAE3-73E2-9451-B30C-8DC79F6E7F1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91" y="5366684"/>
            <a:ext cx="914400" cy="914400"/>
          </a:xfrm>
          <a:prstGeom prst="rect">
            <a:avLst/>
          </a:prstGeom>
        </p:spPr>
      </p:pic>
      <p:pic>
        <p:nvPicPr>
          <p:cNvPr id="18" name="Graphic 17" descr="High temperature with solid fill">
            <a:extLst>
              <a:ext uri="{FF2B5EF4-FFF2-40B4-BE49-F238E27FC236}">
                <a16:creationId xmlns:a16="http://schemas.microsoft.com/office/drawing/2014/main" id="{60FB10EC-849B-A4D5-3715-F0C7930EB7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6510" y="4108614"/>
            <a:ext cx="914400" cy="914400"/>
          </a:xfrm>
          <a:prstGeom prst="rect">
            <a:avLst/>
          </a:prstGeom>
        </p:spPr>
      </p:pic>
      <p:pic>
        <p:nvPicPr>
          <p:cNvPr id="20" name="Graphic 19" descr="House with solid fill">
            <a:extLst>
              <a:ext uri="{FF2B5EF4-FFF2-40B4-BE49-F238E27FC236}">
                <a16:creationId xmlns:a16="http://schemas.microsoft.com/office/drawing/2014/main" id="{763D6C8F-2A0E-D47F-667C-C3AB6D01524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7433" y="2850545"/>
            <a:ext cx="914400" cy="914400"/>
          </a:xfrm>
          <a:prstGeom prst="rect">
            <a:avLst/>
          </a:prstGeom>
        </p:spPr>
      </p:pic>
      <p:sp>
        <p:nvSpPr>
          <p:cNvPr id="21" name="TextBox 20">
            <a:extLst>
              <a:ext uri="{FF2B5EF4-FFF2-40B4-BE49-F238E27FC236}">
                <a16:creationId xmlns:a16="http://schemas.microsoft.com/office/drawing/2014/main" id="{FE906C1E-EE87-E241-ED7C-3606F188B9B5}"/>
              </a:ext>
            </a:extLst>
          </p:cNvPr>
          <p:cNvSpPr txBox="1"/>
          <p:nvPr/>
        </p:nvSpPr>
        <p:spPr>
          <a:xfrm>
            <a:off x="1784195" y="1664523"/>
            <a:ext cx="3300761" cy="523220"/>
          </a:xfrm>
          <a:prstGeom prst="rect">
            <a:avLst/>
          </a:prstGeom>
          <a:noFill/>
        </p:spPr>
        <p:txBody>
          <a:bodyPr wrap="square" lIns="91440" tIns="45720" rIns="91440" bIns="45720" rtlCol="0" anchor="t">
            <a:spAutoFit/>
          </a:bodyPr>
          <a:lstStyle/>
          <a:p>
            <a:r>
              <a:rPr lang="en-GB"/>
              <a:t>46% of households spent over 10% of their  income on energy (fuel poverty)</a:t>
            </a:r>
          </a:p>
        </p:txBody>
      </p:sp>
      <p:sp>
        <p:nvSpPr>
          <p:cNvPr id="22" name="TextBox 21">
            <a:extLst>
              <a:ext uri="{FF2B5EF4-FFF2-40B4-BE49-F238E27FC236}">
                <a16:creationId xmlns:a16="http://schemas.microsoft.com/office/drawing/2014/main" id="{0ECE48DD-94AA-0B55-D9EE-984BD159096C}"/>
              </a:ext>
            </a:extLst>
          </p:cNvPr>
          <p:cNvSpPr txBox="1"/>
          <p:nvPr/>
        </p:nvSpPr>
        <p:spPr>
          <a:xfrm>
            <a:off x="1784195" y="3033132"/>
            <a:ext cx="3300761" cy="646331"/>
          </a:xfrm>
          <a:prstGeom prst="rect">
            <a:avLst/>
          </a:prstGeom>
          <a:noFill/>
        </p:spPr>
        <p:txBody>
          <a:bodyPr wrap="square" rtlCol="0">
            <a:spAutoFit/>
          </a:bodyPr>
          <a:lstStyle/>
          <a:p>
            <a:r>
              <a:rPr lang="en-GB"/>
              <a:t>21% lived in rented accommodation. 50% for FG1</a:t>
            </a:r>
          </a:p>
        </p:txBody>
      </p:sp>
      <p:sp>
        <p:nvSpPr>
          <p:cNvPr id="23" name="TextBox 22">
            <a:extLst>
              <a:ext uri="{FF2B5EF4-FFF2-40B4-BE49-F238E27FC236}">
                <a16:creationId xmlns:a16="http://schemas.microsoft.com/office/drawing/2014/main" id="{A48B15B7-91EC-DD55-E4A5-F50A8640692D}"/>
              </a:ext>
            </a:extLst>
          </p:cNvPr>
          <p:cNvSpPr txBox="1"/>
          <p:nvPr/>
        </p:nvSpPr>
        <p:spPr>
          <a:xfrm>
            <a:off x="1873405" y="4316520"/>
            <a:ext cx="2899317" cy="646331"/>
          </a:xfrm>
          <a:prstGeom prst="rect">
            <a:avLst/>
          </a:prstGeom>
          <a:noFill/>
        </p:spPr>
        <p:txBody>
          <a:bodyPr wrap="square" rtlCol="0">
            <a:spAutoFit/>
          </a:bodyPr>
          <a:lstStyle/>
          <a:p>
            <a:r>
              <a:rPr lang="en-GB"/>
              <a:t>21% did not have gas heating (50% for FG4)</a:t>
            </a:r>
          </a:p>
        </p:txBody>
      </p:sp>
      <p:sp>
        <p:nvSpPr>
          <p:cNvPr id="24" name="TextBox 23">
            <a:extLst>
              <a:ext uri="{FF2B5EF4-FFF2-40B4-BE49-F238E27FC236}">
                <a16:creationId xmlns:a16="http://schemas.microsoft.com/office/drawing/2014/main" id="{B4E4EE5E-FFAF-C474-41F7-C6197FAF241C}"/>
              </a:ext>
            </a:extLst>
          </p:cNvPr>
          <p:cNvSpPr txBox="1"/>
          <p:nvPr/>
        </p:nvSpPr>
        <p:spPr>
          <a:xfrm>
            <a:off x="1962615" y="5500718"/>
            <a:ext cx="2899317" cy="646331"/>
          </a:xfrm>
          <a:prstGeom prst="rect">
            <a:avLst/>
          </a:prstGeom>
          <a:noFill/>
        </p:spPr>
        <p:txBody>
          <a:bodyPr wrap="square" rtlCol="0">
            <a:spAutoFit/>
          </a:bodyPr>
          <a:lstStyle/>
          <a:p>
            <a:r>
              <a:rPr lang="en-GB"/>
              <a:t>8% did not speak English at home. 30% for FG2 </a:t>
            </a:r>
          </a:p>
        </p:txBody>
      </p:sp>
      <p:sp>
        <p:nvSpPr>
          <p:cNvPr id="25" name="TextBox 24">
            <a:extLst>
              <a:ext uri="{FF2B5EF4-FFF2-40B4-BE49-F238E27FC236}">
                <a16:creationId xmlns:a16="http://schemas.microsoft.com/office/drawing/2014/main" id="{4A91DDDC-A1B0-B27A-EBF5-464454E86DB1}"/>
              </a:ext>
            </a:extLst>
          </p:cNvPr>
          <p:cNvSpPr txBox="1"/>
          <p:nvPr/>
        </p:nvSpPr>
        <p:spPr>
          <a:xfrm>
            <a:off x="6802244" y="1628985"/>
            <a:ext cx="3456878" cy="646331"/>
          </a:xfrm>
          <a:prstGeom prst="rect">
            <a:avLst/>
          </a:prstGeom>
          <a:noFill/>
        </p:spPr>
        <p:txBody>
          <a:bodyPr wrap="square" rtlCol="0">
            <a:spAutoFit/>
          </a:bodyPr>
          <a:lstStyle/>
          <a:p>
            <a:r>
              <a:rPr lang="en-GB"/>
              <a:t>36% had someone unwell or disabled at home (88% for FG4)</a:t>
            </a:r>
          </a:p>
        </p:txBody>
      </p:sp>
      <p:sp>
        <p:nvSpPr>
          <p:cNvPr id="26" name="TextBox 25">
            <a:extLst>
              <a:ext uri="{FF2B5EF4-FFF2-40B4-BE49-F238E27FC236}">
                <a16:creationId xmlns:a16="http://schemas.microsoft.com/office/drawing/2014/main" id="{4DC92B86-7D3D-B8CF-E8A2-C62987497D85}"/>
              </a:ext>
            </a:extLst>
          </p:cNvPr>
          <p:cNvSpPr txBox="1"/>
          <p:nvPr/>
        </p:nvSpPr>
        <p:spPr>
          <a:xfrm>
            <a:off x="6891454" y="2984579"/>
            <a:ext cx="3612995" cy="646331"/>
          </a:xfrm>
          <a:prstGeom prst="rect">
            <a:avLst/>
          </a:prstGeom>
          <a:noFill/>
        </p:spPr>
        <p:txBody>
          <a:bodyPr wrap="square" rtlCol="0">
            <a:spAutoFit/>
          </a:bodyPr>
          <a:lstStyle/>
          <a:p>
            <a:r>
              <a:rPr lang="en-GB"/>
              <a:t>33% had one or more children under 17 living at home</a:t>
            </a:r>
          </a:p>
        </p:txBody>
      </p:sp>
      <p:sp>
        <p:nvSpPr>
          <p:cNvPr id="27" name="TextBox 26">
            <a:extLst>
              <a:ext uri="{FF2B5EF4-FFF2-40B4-BE49-F238E27FC236}">
                <a16:creationId xmlns:a16="http://schemas.microsoft.com/office/drawing/2014/main" id="{DD25E893-E6B3-019E-4DC9-763BEFFAD588}"/>
              </a:ext>
            </a:extLst>
          </p:cNvPr>
          <p:cNvSpPr txBox="1"/>
          <p:nvPr/>
        </p:nvSpPr>
        <p:spPr>
          <a:xfrm>
            <a:off x="6891454" y="4242648"/>
            <a:ext cx="3021980" cy="646331"/>
          </a:xfrm>
          <a:prstGeom prst="rect">
            <a:avLst/>
          </a:prstGeom>
          <a:noFill/>
        </p:spPr>
        <p:txBody>
          <a:bodyPr wrap="square" rtlCol="0">
            <a:spAutoFit/>
          </a:bodyPr>
          <a:lstStyle/>
          <a:p>
            <a:r>
              <a:rPr lang="en-GB"/>
              <a:t>46% had someone aged 65 + living at home</a:t>
            </a:r>
          </a:p>
        </p:txBody>
      </p:sp>
      <p:sp>
        <p:nvSpPr>
          <p:cNvPr id="3" name="TextBox 2">
            <a:extLst>
              <a:ext uri="{FF2B5EF4-FFF2-40B4-BE49-F238E27FC236}">
                <a16:creationId xmlns:a16="http://schemas.microsoft.com/office/drawing/2014/main" id="{F672D6C2-1A24-D01A-0DF6-533F3CAF19DD}"/>
              </a:ext>
            </a:extLst>
          </p:cNvPr>
          <p:cNvSpPr txBox="1"/>
          <p:nvPr/>
        </p:nvSpPr>
        <p:spPr>
          <a:xfrm>
            <a:off x="10717161" y="332095"/>
            <a:ext cx="980946" cy="369332"/>
          </a:xfrm>
          <a:prstGeom prst="rect">
            <a:avLst/>
          </a:prstGeom>
          <a:noFill/>
        </p:spPr>
        <p:txBody>
          <a:bodyPr wrap="square">
            <a:spAutoFit/>
          </a:bodyPr>
          <a:lstStyle/>
          <a:p>
            <a:pPr marL="0" marR="0" lvl="0" indent="0" algn="l" rtl="0">
              <a:spcBef>
                <a:spcPts val="0"/>
              </a:spcBef>
              <a:spcAft>
                <a:spcPts val="0"/>
              </a:spcAft>
              <a:buNone/>
            </a:pPr>
            <a:r>
              <a:rPr lang="en-GB" sz="1800">
                <a:solidFill>
                  <a:schemeClr val="bg2"/>
                </a:solidFill>
                <a:latin typeface="Corbel"/>
                <a:ea typeface="Corbel"/>
                <a:cs typeface="Corbel"/>
                <a:sym typeface="Corbel"/>
              </a:rPr>
              <a:t>App 5</a:t>
            </a:r>
            <a:endParaRPr lang="en-GB" sz="1800">
              <a:solidFill>
                <a:schemeClr val="bg2"/>
              </a:solidFill>
            </a:endParaRPr>
          </a:p>
        </p:txBody>
      </p:sp>
    </p:spTree>
    <p:extLst>
      <p:ext uri="{BB962C8B-B14F-4D97-AF65-F5344CB8AC3E}">
        <p14:creationId xmlns:p14="http://schemas.microsoft.com/office/powerpoint/2010/main" val="204301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59DF53F9-533E-76F6-6D71-C970518B58FA}"/>
            </a:ext>
          </a:extLst>
        </p:cNvPr>
        <p:cNvGrpSpPr/>
        <p:nvPr/>
      </p:nvGrpSpPr>
      <p:grpSpPr>
        <a:xfrm>
          <a:off x="0" y="0"/>
          <a:ext cx="0" cy="0"/>
          <a:chOff x="0" y="0"/>
          <a:chExt cx="0" cy="0"/>
        </a:xfrm>
      </p:grpSpPr>
      <p:sp>
        <p:nvSpPr>
          <p:cNvPr id="303" name="Google Shape;303;p19">
            <a:extLst>
              <a:ext uri="{FF2B5EF4-FFF2-40B4-BE49-F238E27FC236}">
                <a16:creationId xmlns:a16="http://schemas.microsoft.com/office/drawing/2014/main" id="{E5FF6CD2-2481-A4B4-6E05-B47E85B4F6D0}"/>
              </a:ext>
            </a:extLst>
          </p:cNvPr>
          <p:cNvSpPr txBox="1"/>
          <p:nvPr/>
        </p:nvSpPr>
        <p:spPr>
          <a:xfrm>
            <a:off x="1268260" y="354096"/>
            <a:ext cx="811373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Thought Leadership</a:t>
            </a:r>
            <a:endParaRPr/>
          </a:p>
        </p:txBody>
      </p:sp>
      <p:sp>
        <p:nvSpPr>
          <p:cNvPr id="304" name="Google Shape;304;p19">
            <a:extLst>
              <a:ext uri="{FF2B5EF4-FFF2-40B4-BE49-F238E27FC236}">
                <a16:creationId xmlns:a16="http://schemas.microsoft.com/office/drawing/2014/main" id="{FF125927-E5E7-7851-E5E2-6B8F3ACD7A07}"/>
              </a:ext>
            </a:extLst>
          </p:cNvPr>
          <p:cNvSpPr txBox="1"/>
          <p:nvPr/>
        </p:nvSpPr>
        <p:spPr>
          <a:xfrm>
            <a:off x="1268260" y="936935"/>
            <a:ext cx="10046184" cy="3482964"/>
          </a:xfrm>
          <a:prstGeom prst="rect">
            <a:avLst/>
          </a:prstGeom>
          <a:noFill/>
          <a:ln>
            <a:noFill/>
          </a:ln>
        </p:spPr>
        <p:txBody>
          <a:bodyPr spcFirstLastPara="1" wrap="square" lIns="91425" tIns="45700" rIns="91425" bIns="45700" anchor="t" anchorCtr="0">
            <a:spAutoFit/>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National Integrated Transport Strategy and </a:t>
            </a:r>
            <a:r>
              <a:rPr lang="en-GB" sz="1800" kern="100" err="1">
                <a:effectLst/>
                <a:latin typeface="Aptos" panose="020B0004020202020204" pitchFamily="34" charset="0"/>
                <a:ea typeface="Aptos" panose="020B0004020202020204" pitchFamily="34" charset="0"/>
                <a:cs typeface="Times New Roman" panose="02020603050405020304" pitchFamily="18" charset="0"/>
              </a:rPr>
              <a:t>TfSE</a:t>
            </a:r>
            <a:r>
              <a:rPr lang="en-GB" sz="1800" kern="100">
                <a:effectLst/>
                <a:latin typeface="Aptos" panose="020B0004020202020204" pitchFamily="34" charset="0"/>
                <a:ea typeface="Aptos" panose="020B0004020202020204" pitchFamily="34" charset="0"/>
                <a:cs typeface="Times New Roman" panose="02020603050405020304" pitchFamily="18" charset="0"/>
              </a:rPr>
              <a:t> Transport Strategy. In February 2025 the Climate Commission provided its responses to a government call for ideas on an Integrated National Transport Strategy and subsequently accepted an invitation to attend a Department for Transport workshop to contribute its views.   </a:t>
            </a: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In March 2025, the Climate Commission responded to consultation by Transport for the South East on its draft Transport Strategy.  We said that decarbonisation and sustainability were not fully reflected in the package of interventions. We objected to the inclusion of highway capacity enhancement schemes and pointed out that these were at odds with </a:t>
            </a:r>
            <a:r>
              <a:rPr lang="en-GB" sz="1800" kern="100" err="1">
                <a:effectLst/>
                <a:latin typeface="Aptos" panose="020B0004020202020204" pitchFamily="34" charset="0"/>
                <a:ea typeface="Aptos" panose="020B0004020202020204" pitchFamily="34" charset="0"/>
                <a:cs typeface="Times New Roman" panose="02020603050405020304" pitchFamily="18" charset="0"/>
              </a:rPr>
              <a:t>TfSE’s</a:t>
            </a:r>
            <a:r>
              <a:rPr lang="en-GB" sz="1800" kern="100">
                <a:effectLst/>
                <a:latin typeface="Aptos" panose="020B0004020202020204" pitchFamily="34" charset="0"/>
                <a:ea typeface="Aptos" panose="020B0004020202020204" pitchFamily="34" charset="0"/>
                <a:cs typeface="Times New Roman" panose="02020603050405020304" pitchFamily="18" charset="0"/>
              </a:rPr>
              <a:t> decarbonisation priority and the Avoid-Shift-Improve principle.  We also noted that climate change adaptation should have been included in the missions. </a:t>
            </a:r>
          </a:p>
        </p:txBody>
      </p:sp>
      <p:sp>
        <p:nvSpPr>
          <p:cNvPr id="308" name="Google Shape;308;p19">
            <a:extLst>
              <a:ext uri="{FF2B5EF4-FFF2-40B4-BE49-F238E27FC236}">
                <a16:creationId xmlns:a16="http://schemas.microsoft.com/office/drawing/2014/main" id="{FDB22325-5FBC-B6FB-074C-7E6BDB20C0A1}"/>
              </a:ext>
            </a:extLst>
          </p:cNvPr>
          <p:cNvSpPr txBox="1"/>
          <p:nvPr/>
        </p:nvSpPr>
        <p:spPr>
          <a:xfrm>
            <a:off x="10421655" y="538619"/>
            <a:ext cx="13402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bg2"/>
                </a:solidFill>
                <a:latin typeface="Corbel"/>
                <a:ea typeface="Corbel"/>
                <a:cs typeface="Corbel"/>
                <a:sym typeface="Corbel"/>
              </a:rPr>
              <a:t>App 6</a:t>
            </a:r>
            <a:endParaRPr>
              <a:solidFill>
                <a:schemeClr val="bg2"/>
              </a:solidFill>
            </a:endParaRPr>
          </a:p>
        </p:txBody>
      </p:sp>
      <p:sp>
        <p:nvSpPr>
          <p:cNvPr id="3" name="TextBox 2">
            <a:extLst>
              <a:ext uri="{FF2B5EF4-FFF2-40B4-BE49-F238E27FC236}">
                <a16:creationId xmlns:a16="http://schemas.microsoft.com/office/drawing/2014/main" id="{B76CC00E-BED4-261F-E35B-356F0AC7A6D9}"/>
              </a:ext>
            </a:extLst>
          </p:cNvPr>
          <p:cNvSpPr txBox="1"/>
          <p:nvPr/>
        </p:nvSpPr>
        <p:spPr>
          <a:xfrm>
            <a:off x="4327331" y="4316443"/>
            <a:ext cx="6094324" cy="710707"/>
          </a:xfrm>
          <a:prstGeom prst="rect">
            <a:avLst/>
          </a:prstGeom>
          <a:noFill/>
        </p:spPr>
        <p:txBody>
          <a:bodyPr wrap="square">
            <a:spAutoFit/>
          </a:bodyPr>
          <a:lstStyle/>
          <a:p>
            <a:pPr>
              <a:lnSpc>
                <a:spcPct val="115000"/>
              </a:lnSpc>
              <a:spcAft>
                <a:spcPts val="800"/>
              </a:spcAft>
            </a:pPr>
            <a:r>
              <a:rPr lang="en-GB" sz="1800" kern="100">
                <a:effectLst/>
                <a:latin typeface="Corbel" panose="020B0503020204020204" pitchFamily="34" charset="0"/>
                <a:ea typeface="Aptos" panose="020B0004020202020204" pitchFamily="34" charset="0"/>
                <a:cs typeface="Times New Roman" panose="02020603050405020304" pitchFamily="18" charset="0"/>
              </a:rPr>
              <a:t>In 2024, the Commission gave evidence to the </a:t>
            </a:r>
            <a:r>
              <a:rPr lang="en-GB" sz="1800" kern="100">
                <a:latin typeface="Corbel" panose="020B0503020204020204" pitchFamily="34" charset="0"/>
                <a:ea typeface="Aptos" panose="020B0004020202020204" pitchFamily="34" charset="0"/>
                <a:cs typeface="Times New Roman" panose="02020603050405020304" pitchFamily="18" charset="0"/>
              </a:rPr>
              <a:t>hearing</a:t>
            </a:r>
            <a:r>
              <a:rPr lang="en-GB" sz="1800" kern="100">
                <a:effectLst/>
                <a:latin typeface="Corbel" panose="020B0503020204020204" pitchFamily="34" charset="0"/>
                <a:ea typeface="Aptos" panose="020B0004020202020204" pitchFamily="34" charset="0"/>
                <a:cs typeface="Times New Roman" panose="02020603050405020304" pitchFamily="18" charset="0"/>
              </a:rPr>
              <a:t> into the expansion of Gatwick airport.</a:t>
            </a:r>
          </a:p>
        </p:txBody>
      </p:sp>
      <p:pic>
        <p:nvPicPr>
          <p:cNvPr id="5" name="Picture 4">
            <a:extLst>
              <a:ext uri="{FF2B5EF4-FFF2-40B4-BE49-F238E27FC236}">
                <a16:creationId xmlns:a16="http://schemas.microsoft.com/office/drawing/2014/main" id="{931EB9CA-C3B8-BD6A-41D2-351DA3178CFB}"/>
              </a:ext>
            </a:extLst>
          </p:cNvPr>
          <p:cNvPicPr>
            <a:picLocks noChangeAspect="1"/>
          </p:cNvPicPr>
          <p:nvPr/>
        </p:nvPicPr>
        <p:blipFill>
          <a:blip r:embed="rId3"/>
          <a:stretch>
            <a:fillRect/>
          </a:stretch>
        </p:blipFill>
        <p:spPr>
          <a:xfrm>
            <a:off x="1353143" y="4448883"/>
            <a:ext cx="2889306" cy="2151007"/>
          </a:xfrm>
          <a:prstGeom prst="rect">
            <a:avLst/>
          </a:prstGeom>
        </p:spPr>
      </p:pic>
      <p:pic>
        <p:nvPicPr>
          <p:cNvPr id="6" name="Google Shape;243;p14" descr="A picture containing text&#10;&#10;Description automatically generated">
            <a:extLst>
              <a:ext uri="{FF2B5EF4-FFF2-40B4-BE49-F238E27FC236}">
                <a16:creationId xmlns:a16="http://schemas.microsoft.com/office/drawing/2014/main" id="{52E1BB6C-B26F-4761-9B74-88E098213CE7}"/>
              </a:ext>
            </a:extLst>
          </p:cNvPr>
          <p:cNvPicPr preferRelativeResize="0"/>
          <p:nvPr/>
        </p:nvPicPr>
        <p:blipFill rotWithShape="1">
          <a:blip r:embed="rId4">
            <a:alphaModFix/>
          </a:blip>
          <a:srcRect/>
          <a:stretch/>
        </p:blipFill>
        <p:spPr>
          <a:xfrm>
            <a:off x="9767220" y="5371292"/>
            <a:ext cx="1994720" cy="913965"/>
          </a:xfrm>
          <a:prstGeom prst="rect">
            <a:avLst/>
          </a:prstGeom>
          <a:noFill/>
          <a:ln>
            <a:noFill/>
          </a:ln>
        </p:spPr>
      </p:pic>
    </p:spTree>
    <p:extLst>
      <p:ext uri="{BB962C8B-B14F-4D97-AF65-F5344CB8AC3E}">
        <p14:creationId xmlns:p14="http://schemas.microsoft.com/office/powerpoint/2010/main" val="5506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0"/>
          <p:cNvSpPr txBox="1">
            <a:spLocks noGrp="1"/>
          </p:cNvSpPr>
          <p:nvPr>
            <p:ph type="body" idx="1"/>
          </p:nvPr>
        </p:nvSpPr>
        <p:spPr>
          <a:xfrm>
            <a:off x="3682652" y="2186549"/>
            <a:ext cx="4292302" cy="2484902"/>
          </a:xfrm>
          <a:prstGeom prst="rect">
            <a:avLst/>
          </a:prstGeom>
          <a:noFill/>
          <a:ln>
            <a:noFill/>
          </a:ln>
        </p:spPr>
        <p:txBody>
          <a:bodyPr spcFirstLastPara="1" wrap="square" lIns="91425" tIns="45700" rIns="91425" bIns="45700" anchor="t" anchorCtr="0">
            <a:normAutofit fontScale="92500" lnSpcReduction="10000"/>
          </a:bodyPr>
          <a:lstStyle/>
          <a:p>
            <a:pPr marL="210312" lvl="0" indent="-210312" algn="l" rtl="0">
              <a:lnSpc>
                <a:spcPct val="90000"/>
              </a:lnSpc>
              <a:spcBef>
                <a:spcPts val="0"/>
              </a:spcBef>
              <a:spcAft>
                <a:spcPts val="0"/>
              </a:spcAft>
              <a:buClr>
                <a:schemeClr val="dk1"/>
              </a:buClr>
              <a:buSzPct val="100000"/>
              <a:buChar char="•"/>
            </a:pPr>
            <a:r>
              <a:rPr lang="en-GB" sz="2000">
                <a:latin typeface="Calibri"/>
                <a:ea typeface="Calibri"/>
                <a:cs typeface="Calibri"/>
                <a:sym typeface="Calibri"/>
              </a:rPr>
              <a:t>Cat Reeby leads on the Commission’s projects</a:t>
            </a:r>
            <a:endParaRPr/>
          </a:p>
          <a:p>
            <a:pPr marL="210312" lvl="0" indent="-210312" algn="l" rtl="0">
              <a:lnSpc>
                <a:spcPct val="90000"/>
              </a:lnSpc>
              <a:spcBef>
                <a:spcPts val="1100"/>
              </a:spcBef>
              <a:spcAft>
                <a:spcPts val="0"/>
              </a:spcAft>
              <a:buClr>
                <a:schemeClr val="dk1"/>
              </a:buClr>
              <a:buSzPct val="100000"/>
              <a:buChar char="•"/>
            </a:pPr>
            <a:r>
              <a:rPr lang="en-GB" sz="2000">
                <a:latin typeface="Calibri"/>
                <a:ea typeface="Calibri"/>
                <a:cs typeface="Calibri"/>
                <a:sym typeface="Calibri"/>
              </a:rPr>
              <a:t>BEng Mechanical Engineering, MSc Energy &amp; Environmental Management</a:t>
            </a:r>
            <a:endParaRPr/>
          </a:p>
          <a:p>
            <a:pPr marL="210312" lvl="0" indent="-210312" algn="l" rtl="0">
              <a:lnSpc>
                <a:spcPct val="90000"/>
              </a:lnSpc>
              <a:spcBef>
                <a:spcPts val="1100"/>
              </a:spcBef>
              <a:spcAft>
                <a:spcPts val="0"/>
              </a:spcAft>
              <a:buClr>
                <a:schemeClr val="dk1"/>
              </a:buClr>
              <a:buSzPct val="100000"/>
              <a:buChar char="•"/>
            </a:pPr>
            <a:r>
              <a:rPr lang="en-GB" sz="2000">
                <a:latin typeface="Calibri"/>
                <a:ea typeface="Calibri"/>
                <a:cs typeface="Calibri"/>
                <a:sym typeface="Calibri"/>
              </a:rPr>
              <a:t>25 years’ experience in the energy sector</a:t>
            </a:r>
            <a:endParaRPr/>
          </a:p>
          <a:p>
            <a:pPr marL="210312" lvl="0" indent="-210312" algn="l" rtl="0">
              <a:lnSpc>
                <a:spcPct val="90000"/>
              </a:lnSpc>
              <a:spcBef>
                <a:spcPts val="1100"/>
              </a:spcBef>
              <a:spcAft>
                <a:spcPts val="0"/>
              </a:spcAft>
              <a:buClr>
                <a:schemeClr val="dk1"/>
              </a:buClr>
              <a:buSzPct val="100000"/>
              <a:buChar char="•"/>
            </a:pPr>
            <a:r>
              <a:rPr lang="en-GB" sz="2000">
                <a:latin typeface="Calibri"/>
                <a:ea typeface="Calibri"/>
                <a:cs typeface="Calibri"/>
                <a:sym typeface="Calibri"/>
              </a:rPr>
              <a:t>Founder and Chair of Surrey Energy Partnership</a:t>
            </a:r>
            <a:endParaRPr/>
          </a:p>
          <a:p>
            <a:pPr marL="210312" lvl="0" indent="-81089" algn="l" rtl="0">
              <a:lnSpc>
                <a:spcPct val="90000"/>
              </a:lnSpc>
              <a:spcBef>
                <a:spcPts val="1100"/>
              </a:spcBef>
              <a:spcAft>
                <a:spcPts val="0"/>
              </a:spcAft>
              <a:buClr>
                <a:schemeClr val="dk1"/>
              </a:buClr>
              <a:buSzPct val="100000"/>
              <a:buNone/>
            </a:pPr>
            <a:endParaRPr/>
          </a:p>
        </p:txBody>
      </p:sp>
      <p:pic>
        <p:nvPicPr>
          <p:cNvPr id="318" name="Google Shape;318;p20"/>
          <p:cNvPicPr preferRelativeResize="0"/>
          <p:nvPr/>
        </p:nvPicPr>
        <p:blipFill rotWithShape="1">
          <a:blip r:embed="rId3">
            <a:alphaModFix/>
          </a:blip>
          <a:srcRect/>
          <a:stretch/>
        </p:blipFill>
        <p:spPr>
          <a:xfrm>
            <a:off x="9479391" y="634074"/>
            <a:ext cx="2348818" cy="1068127"/>
          </a:xfrm>
          <a:prstGeom prst="rect">
            <a:avLst/>
          </a:prstGeom>
          <a:noFill/>
          <a:ln>
            <a:noFill/>
          </a:ln>
        </p:spPr>
      </p:pic>
      <p:pic>
        <p:nvPicPr>
          <p:cNvPr id="319" name="Google Shape;319;p20"/>
          <p:cNvPicPr preferRelativeResize="0"/>
          <p:nvPr/>
        </p:nvPicPr>
        <p:blipFill rotWithShape="1">
          <a:blip r:embed="rId4">
            <a:alphaModFix/>
          </a:blip>
          <a:srcRect/>
          <a:stretch/>
        </p:blipFill>
        <p:spPr>
          <a:xfrm>
            <a:off x="342069" y="1680899"/>
            <a:ext cx="2199095" cy="2484901"/>
          </a:xfrm>
          <a:prstGeom prst="rect">
            <a:avLst/>
          </a:prstGeom>
          <a:noFill/>
          <a:ln>
            <a:noFill/>
          </a:ln>
        </p:spPr>
      </p:pic>
      <p:sp>
        <p:nvSpPr>
          <p:cNvPr id="320" name="Google Shape;320;p20"/>
          <p:cNvSpPr txBox="1"/>
          <p:nvPr/>
        </p:nvSpPr>
        <p:spPr>
          <a:xfrm>
            <a:off x="3682652" y="926926"/>
            <a:ext cx="450937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Corbel"/>
                <a:ea typeface="Corbel"/>
                <a:cs typeface="Corbel"/>
                <a:sym typeface="Corbel"/>
              </a:rPr>
              <a:t>Cat Reeby   - Director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9" name="Google Shape;329;p21"/>
          <p:cNvSpPr txBox="1"/>
          <p:nvPr/>
        </p:nvSpPr>
        <p:spPr>
          <a:xfrm>
            <a:off x="4412293" y="1536794"/>
            <a:ext cx="6093900" cy="4801274"/>
          </a:xfrm>
          <a:prstGeom prst="rect">
            <a:avLst/>
          </a:prstGeom>
          <a:noFill/>
          <a:ln>
            <a:noFill/>
          </a:ln>
        </p:spPr>
        <p:txBody>
          <a:bodyPr spcFirstLastPara="1" wrap="square" lIns="91425" tIns="45700" rIns="91425" bIns="45700" anchor="t" anchorCtr="0">
            <a:spAutoFit/>
          </a:bodyPr>
          <a:lstStyle/>
          <a:p>
            <a:r>
              <a:rPr lang="en-GB" sz="1800">
                <a:solidFill>
                  <a:schemeClr val="tx1"/>
                </a:solidFill>
                <a:latin typeface="Helvetica Neue"/>
                <a:ea typeface="Helvetica Neue"/>
                <a:cs typeface="Segoe UI"/>
                <a:sym typeface="Helvetica Neue"/>
              </a:rPr>
              <a:t>Angela is Emerita Professor of Sustainable Consumption &amp; Production at the University of Surrey.</a:t>
            </a:r>
            <a:endParaRPr lang="en-GB" sz="1800">
              <a:solidFill>
                <a:schemeClr val="tx1"/>
              </a:solidFill>
              <a:latin typeface="Helvetica Neue"/>
              <a:ea typeface="Helvetica Neue"/>
            </a:endParaRPr>
          </a:p>
          <a:p>
            <a:endParaRPr lang="en-GB" sz="1800">
              <a:solidFill>
                <a:schemeClr val="tx1"/>
              </a:solidFill>
              <a:latin typeface="Helvetica Neue"/>
              <a:ea typeface="Helvetica Neue"/>
              <a:cs typeface="Segoe UI"/>
            </a:endParaRPr>
          </a:p>
          <a:p>
            <a:r>
              <a:rPr lang="en-GB" sz="1800">
                <a:solidFill>
                  <a:schemeClr val="tx1"/>
                </a:solidFill>
                <a:latin typeface="Helvetica Neue"/>
                <a:ea typeface="Helvetica Neue"/>
                <a:cs typeface="Segoe UI"/>
                <a:sym typeface="Helvetica Neue"/>
              </a:rPr>
              <a:t>Through her teaching, research and advisory roles, Angela aims to drive widescale systemic change, to enable everyone to live well now and into the future, within the Earth’s ecological limits. </a:t>
            </a:r>
            <a:endParaRPr lang="en-GB" sz="1800">
              <a:solidFill>
                <a:schemeClr val="tx1"/>
              </a:solidFill>
              <a:latin typeface="Helvetica Neue"/>
              <a:ea typeface="Helvetica Neue"/>
            </a:endParaRPr>
          </a:p>
          <a:p>
            <a:endParaRPr lang="en-GB" sz="1800">
              <a:solidFill>
                <a:schemeClr val="tx1"/>
              </a:solidFill>
              <a:latin typeface="Helvetica Neue"/>
              <a:ea typeface="Helvetica Neue"/>
              <a:cs typeface="Segoe UI"/>
            </a:endParaRPr>
          </a:p>
          <a:p>
            <a:r>
              <a:rPr lang="en-GB" sz="1800">
                <a:solidFill>
                  <a:schemeClr val="tx1"/>
                </a:solidFill>
                <a:latin typeface="Helvetica Neue"/>
                <a:cs typeface="Segoe UI"/>
              </a:rPr>
              <a:t>Angela is on Surrey’s Greener Futures Board; North Star Transition's Advisory Board; and is also carrying out advisory work for Circular Communities Scotland . </a:t>
            </a:r>
            <a:endParaRPr lang="en-GB" sz="1800">
              <a:solidFill>
                <a:schemeClr val="tx1"/>
              </a:solidFill>
              <a:latin typeface="Helvetica Neue"/>
            </a:endParaRPr>
          </a:p>
          <a:p>
            <a:endParaRPr lang="en-GB" sz="1800">
              <a:solidFill>
                <a:schemeClr val="tx1"/>
              </a:solidFill>
              <a:latin typeface="Helvetica Neue"/>
              <a:ea typeface="Helvetica Neue"/>
              <a:cs typeface="Segoe UI"/>
            </a:endParaRPr>
          </a:p>
          <a:p>
            <a:r>
              <a:rPr lang="en-GB" sz="1800">
                <a:solidFill>
                  <a:schemeClr val="tx1"/>
                </a:solidFill>
                <a:latin typeface="Helvetica Neue"/>
                <a:ea typeface="Helvetica Neue"/>
                <a:cs typeface="Segoe UI"/>
                <a:sym typeface="Helvetica Neue"/>
              </a:rPr>
              <a:t>Her multidisciplinary research investigates avenues towards more sustainable lifestyles, taking a holistic, systems-based approach that encompasses supply chain analysis combined with understandings of individual and societal behaviours.</a:t>
            </a:r>
            <a:endParaRPr lang="en-GB" sz="1800">
              <a:solidFill>
                <a:schemeClr val="tx1"/>
              </a:solidFill>
              <a:latin typeface="Helvetica Neue"/>
            </a:endParaRPr>
          </a:p>
        </p:txBody>
      </p:sp>
      <p:sp>
        <p:nvSpPr>
          <p:cNvPr id="330" name="Google Shape;330;p21"/>
          <p:cNvSpPr txBox="1"/>
          <p:nvPr/>
        </p:nvSpPr>
        <p:spPr>
          <a:xfrm>
            <a:off x="4412293" y="692879"/>
            <a:ext cx="588410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Corbel"/>
                <a:ea typeface="Corbel"/>
                <a:cs typeface="Corbel"/>
                <a:sym typeface="Corbel"/>
              </a:rPr>
              <a:t>Angela Druckman   Director</a:t>
            </a:r>
            <a:endParaRPr/>
          </a:p>
        </p:txBody>
      </p:sp>
      <p:pic>
        <p:nvPicPr>
          <p:cNvPr id="2" name="Picture 1" descr="A person wearing a blue scarf&#10;&#10;AI-generated content may be incorrect.">
            <a:extLst>
              <a:ext uri="{FF2B5EF4-FFF2-40B4-BE49-F238E27FC236}">
                <a16:creationId xmlns:a16="http://schemas.microsoft.com/office/drawing/2014/main" id="{8A7FB3F5-E554-8BFE-4BB6-072A25ED40B2}"/>
              </a:ext>
            </a:extLst>
          </p:cNvPr>
          <p:cNvPicPr>
            <a:picLocks noChangeAspect="1"/>
          </p:cNvPicPr>
          <p:nvPr/>
        </p:nvPicPr>
        <p:blipFill>
          <a:blip r:embed="rId3"/>
          <a:stretch>
            <a:fillRect/>
          </a:stretch>
        </p:blipFill>
        <p:spPr>
          <a:xfrm>
            <a:off x="706652" y="1283301"/>
            <a:ext cx="3076318" cy="3076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8" name="Google Shape;338;p22"/>
          <p:cNvPicPr preferRelativeResize="0"/>
          <p:nvPr/>
        </p:nvPicPr>
        <p:blipFill rotWithShape="1">
          <a:blip r:embed="rId3">
            <a:alphaModFix/>
          </a:blip>
          <a:srcRect/>
          <a:stretch/>
        </p:blipFill>
        <p:spPr>
          <a:xfrm>
            <a:off x="410402" y="1236946"/>
            <a:ext cx="2599364" cy="2395602"/>
          </a:xfrm>
          <a:prstGeom prst="rect">
            <a:avLst/>
          </a:prstGeom>
          <a:noFill/>
          <a:ln>
            <a:noFill/>
          </a:ln>
        </p:spPr>
      </p:pic>
      <p:sp>
        <p:nvSpPr>
          <p:cNvPr id="339" name="Google Shape;339;p22"/>
          <p:cNvSpPr txBox="1"/>
          <p:nvPr/>
        </p:nvSpPr>
        <p:spPr>
          <a:xfrm>
            <a:off x="3832964" y="1365337"/>
            <a:ext cx="6696405" cy="4801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272626"/>
                </a:solidFill>
                <a:latin typeface="Arial"/>
                <a:ea typeface="Arial"/>
                <a:cs typeface="Arial"/>
                <a:sym typeface="Arial"/>
              </a:rPr>
              <a:t> Chris’s background is as a transport planner, providing research, teaching, and consultancy, for London Transport , the Greater London Authority and as a senior manager at Transport for London.  </a:t>
            </a:r>
            <a:endParaRPr/>
          </a:p>
          <a:p>
            <a:pPr marL="0" marR="0" lvl="0" indent="0" algn="l" rtl="0">
              <a:spcBef>
                <a:spcPts val="0"/>
              </a:spcBef>
              <a:spcAft>
                <a:spcPts val="0"/>
              </a:spcAft>
              <a:buNone/>
            </a:pPr>
            <a:endParaRPr sz="1800">
              <a:solidFill>
                <a:srgbClr val="272626"/>
              </a:solidFill>
              <a:latin typeface="Arial"/>
              <a:ea typeface="Arial"/>
              <a:cs typeface="Arial"/>
              <a:sym typeface="Arial"/>
            </a:endParaRPr>
          </a:p>
          <a:p>
            <a:pPr marL="0" marR="0" lvl="0" indent="0" algn="l" rtl="0">
              <a:spcBef>
                <a:spcPts val="0"/>
              </a:spcBef>
              <a:spcAft>
                <a:spcPts val="0"/>
              </a:spcAft>
              <a:buNone/>
            </a:pPr>
            <a:r>
              <a:rPr lang="en-GB" sz="1800">
                <a:solidFill>
                  <a:srgbClr val="272626"/>
                </a:solidFill>
                <a:latin typeface="Arial"/>
                <a:ea typeface="Arial"/>
                <a:cs typeface="Arial"/>
                <a:sym typeface="Arial"/>
              </a:rPr>
              <a:t>Chris was on the team that produced Mayor Ken Livingstone’s first transport strategy, contributed to planning the Elizabeth Line, and helped develop the first cycle strategy for London.</a:t>
            </a:r>
            <a:endParaRPr/>
          </a:p>
          <a:p>
            <a:pPr marL="0" marR="0" lvl="0" indent="0" algn="l" rtl="0">
              <a:spcBef>
                <a:spcPts val="0"/>
              </a:spcBef>
              <a:spcAft>
                <a:spcPts val="0"/>
              </a:spcAft>
              <a:buNone/>
            </a:pPr>
            <a:endParaRPr sz="1800">
              <a:solidFill>
                <a:srgbClr val="272626"/>
              </a:solidFill>
              <a:latin typeface="Arial"/>
              <a:ea typeface="Arial"/>
              <a:cs typeface="Arial"/>
              <a:sym typeface="Arial"/>
            </a:endParaRPr>
          </a:p>
          <a:p>
            <a:pPr marL="0" marR="0" lvl="0" indent="0" algn="l" rtl="0">
              <a:spcBef>
                <a:spcPts val="0"/>
              </a:spcBef>
              <a:spcAft>
                <a:spcPts val="0"/>
              </a:spcAft>
              <a:buNone/>
            </a:pPr>
            <a:r>
              <a:rPr lang="en-GB" sz="1800">
                <a:solidFill>
                  <a:srgbClr val="272626"/>
                </a:solidFill>
                <a:latin typeface="Arial"/>
                <a:ea typeface="Arial"/>
                <a:cs typeface="Arial"/>
                <a:sym typeface="Arial"/>
              </a:rPr>
              <a:t> He has represented London on a European transport group, contributed to setting up GLA Economics, and under Mayor Boris Johnson led the transport team that successfully challenged a third runway at Heathrow.</a:t>
            </a:r>
            <a:endParaRPr/>
          </a:p>
          <a:p>
            <a:pPr marL="0" marR="0" lvl="0" indent="0" algn="l" rtl="0">
              <a:spcBef>
                <a:spcPts val="0"/>
              </a:spcBef>
              <a:spcAft>
                <a:spcPts val="0"/>
              </a:spcAft>
              <a:buNone/>
            </a:pPr>
            <a:endParaRPr sz="1800">
              <a:solidFill>
                <a:srgbClr val="272626"/>
              </a:solidFill>
              <a:latin typeface="Arial"/>
              <a:ea typeface="Arial"/>
              <a:cs typeface="Arial"/>
              <a:sym typeface="Arial"/>
            </a:endParaRPr>
          </a:p>
          <a:p>
            <a:pPr marL="0" marR="0" lvl="0" indent="0" algn="l" rtl="0">
              <a:spcBef>
                <a:spcPts val="0"/>
              </a:spcBef>
              <a:spcAft>
                <a:spcPts val="0"/>
              </a:spcAft>
              <a:buNone/>
            </a:pPr>
            <a:r>
              <a:rPr lang="en-GB" sz="1800">
                <a:solidFill>
                  <a:srgbClr val="272626"/>
                </a:solidFill>
                <a:latin typeface="Arial"/>
                <a:ea typeface="Arial"/>
                <a:cs typeface="Arial"/>
                <a:sym typeface="Arial"/>
              </a:rPr>
              <a:t>He is also one of the founders and a Director of the Talking Tree Climate Emergency Centre in Staines.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rgbClr val="26282A"/>
                </a:solidFill>
                <a:latin typeface="Helvetica Neue"/>
                <a:ea typeface="Helvetica Neue"/>
                <a:cs typeface="Helvetica Neue"/>
                <a:sym typeface="Helvetica Neue"/>
              </a:rPr>
              <a:t> </a:t>
            </a:r>
            <a:endParaRPr sz="2400">
              <a:solidFill>
                <a:schemeClr val="dk1"/>
              </a:solidFill>
              <a:latin typeface="Calibri"/>
              <a:ea typeface="Calibri"/>
              <a:cs typeface="Calibri"/>
              <a:sym typeface="Calibri"/>
            </a:endParaRPr>
          </a:p>
        </p:txBody>
      </p:sp>
      <p:sp>
        <p:nvSpPr>
          <p:cNvPr id="340" name="Google Shape;340;p22"/>
          <p:cNvSpPr txBox="1"/>
          <p:nvPr/>
        </p:nvSpPr>
        <p:spPr>
          <a:xfrm>
            <a:off x="3832964" y="360124"/>
            <a:ext cx="502293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Corbel"/>
                <a:ea typeface="Corbel"/>
                <a:cs typeface="Corbel"/>
                <a:sym typeface="Corbel"/>
              </a:rPr>
              <a:t>Chris Hyde   Director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7" name="Google Shape;347;p23"/>
          <p:cNvPicPr preferRelativeResize="0"/>
          <p:nvPr/>
        </p:nvPicPr>
        <p:blipFill rotWithShape="1">
          <a:blip r:embed="rId3">
            <a:alphaModFix/>
          </a:blip>
          <a:srcRect/>
          <a:stretch/>
        </p:blipFill>
        <p:spPr>
          <a:xfrm flipH="1">
            <a:off x="689456" y="1135174"/>
            <a:ext cx="1529218" cy="2293826"/>
          </a:xfrm>
          <a:prstGeom prst="rect">
            <a:avLst/>
          </a:prstGeom>
          <a:noFill/>
          <a:ln>
            <a:noFill/>
          </a:ln>
        </p:spPr>
      </p:pic>
      <p:sp>
        <p:nvSpPr>
          <p:cNvPr id="348" name="Google Shape;348;p23"/>
          <p:cNvSpPr txBox="1"/>
          <p:nvPr/>
        </p:nvSpPr>
        <p:spPr>
          <a:xfrm>
            <a:off x="2959273" y="1300031"/>
            <a:ext cx="6093912" cy="3363701"/>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800">
                <a:solidFill>
                  <a:srgbClr val="000000"/>
                </a:solidFill>
                <a:latin typeface="Quattrocento Sans"/>
                <a:ea typeface="Quattrocento Sans"/>
                <a:cs typeface="Quattrocento Sans"/>
                <a:sym typeface="Quattrocento Sans"/>
              </a:rPr>
              <a:t>Richard is Chair of the Surrey Climate Commission, which he helped to initiate back in 2019.</a:t>
            </a:r>
            <a:endParaRPr/>
          </a:p>
          <a:p>
            <a:pPr marL="0" marR="0" lvl="0" indent="0" algn="l" rtl="0">
              <a:lnSpc>
                <a:spcPct val="107000"/>
              </a:lnSpc>
              <a:spcBef>
                <a:spcPts val="800"/>
              </a:spcBef>
              <a:spcAft>
                <a:spcPts val="0"/>
              </a:spcAft>
              <a:buNone/>
            </a:pPr>
            <a:r>
              <a:rPr lang="en-GB" sz="1800">
                <a:solidFill>
                  <a:srgbClr val="000000"/>
                </a:solidFill>
                <a:latin typeface="Quattrocento Sans"/>
                <a:ea typeface="Quattrocento Sans"/>
                <a:cs typeface="Quattrocento Sans"/>
                <a:sym typeface="Quattrocento Sans"/>
              </a:rPr>
              <a:t>He also sits on Surrey’s Greener Future Board and is a council member of Surrey Chambers of Commerce.</a:t>
            </a:r>
            <a:endParaRPr sz="2000">
              <a:solidFill>
                <a:schemeClr val="dk1"/>
              </a:solidFill>
              <a:latin typeface="Calibri"/>
              <a:ea typeface="Calibri"/>
              <a:cs typeface="Calibri"/>
              <a:sym typeface="Calibri"/>
            </a:endParaRPr>
          </a:p>
          <a:p>
            <a:pPr>
              <a:lnSpc>
                <a:spcPct val="107000"/>
              </a:lnSpc>
              <a:spcBef>
                <a:spcPts val="800"/>
              </a:spcBef>
            </a:pPr>
            <a:r>
              <a:rPr lang="en-GB" sz="1800">
                <a:solidFill>
                  <a:srgbClr val="000000"/>
                </a:solidFill>
                <a:latin typeface="Quattrocento Sans"/>
                <a:ea typeface="Quattrocento Sans"/>
                <a:cs typeface="Quattrocento Sans"/>
                <a:sym typeface="Quattrocento Sans"/>
              </a:rPr>
              <a:t>In his other </a:t>
            </a:r>
            <a:r>
              <a:rPr lang="en-GB" sz="1800">
                <a:latin typeface="Quattrocento Sans"/>
                <a:ea typeface="Quattrocento Sans"/>
                <a:cs typeface="Quattrocento Sans"/>
                <a:sym typeface="Quattrocento Sans"/>
              </a:rPr>
              <a:t>time Richard</a:t>
            </a:r>
            <a:r>
              <a:rPr lang="en-GB" sz="1800">
                <a:solidFill>
                  <a:srgbClr val="000000"/>
                </a:solidFill>
                <a:latin typeface="Quattrocento Sans"/>
                <a:ea typeface="Quattrocento Sans"/>
                <a:cs typeface="Quattrocento Sans"/>
                <a:sym typeface="Quattrocento Sans"/>
              </a:rPr>
              <a:t> is an Independent Financial Adviser. specialising in sustainable and responsible investment.  </a:t>
            </a:r>
            <a:endParaRPr lang="en-US"/>
          </a:p>
          <a:p>
            <a:pPr marL="0" marR="0" lvl="0" indent="0" algn="l" rtl="0">
              <a:lnSpc>
                <a:spcPct val="107000"/>
              </a:lnSpc>
              <a:spcBef>
                <a:spcPts val="800"/>
              </a:spcBef>
              <a:spcAft>
                <a:spcPts val="0"/>
              </a:spcAft>
              <a:buNone/>
            </a:pPr>
            <a:r>
              <a:rPr lang="en-GB" sz="1800">
                <a:solidFill>
                  <a:srgbClr val="000000"/>
                </a:solidFill>
                <a:latin typeface="Quattrocento Sans"/>
                <a:ea typeface="Quattrocento Sans"/>
                <a:cs typeface="Quattrocento Sans"/>
                <a:sym typeface="Quattrocento Sans"/>
              </a:rPr>
              <a:t>He has been at the forefront of promoting sustainable investing and is author of ‘Invest Feelgood Make a Difference’, published in 2014.</a:t>
            </a:r>
            <a:endParaRPr sz="2000">
              <a:solidFill>
                <a:schemeClr val="dk1"/>
              </a:solidFill>
              <a:latin typeface="Calibri"/>
              <a:ea typeface="Calibri"/>
              <a:cs typeface="Calibri"/>
              <a:sym typeface="Calibri"/>
            </a:endParaRPr>
          </a:p>
        </p:txBody>
      </p:sp>
      <p:sp>
        <p:nvSpPr>
          <p:cNvPr id="349" name="Google Shape;349;p23"/>
          <p:cNvSpPr txBox="1"/>
          <p:nvPr/>
        </p:nvSpPr>
        <p:spPr>
          <a:xfrm>
            <a:off x="2959273" y="604380"/>
            <a:ext cx="6393494" cy="5965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Corbel"/>
                <a:ea typeface="Corbel"/>
                <a:cs typeface="Corbel"/>
                <a:sym typeface="Corbel"/>
              </a:rPr>
              <a:t>Richard Essex  Chair and Director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2" name="Google Shape;102;p2"/>
          <p:cNvSpPr txBox="1"/>
          <p:nvPr/>
        </p:nvSpPr>
        <p:spPr>
          <a:xfrm>
            <a:off x="866899" y="2184409"/>
            <a:ext cx="1067496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33333"/>
              </a:buClr>
              <a:buSzPts val="3600"/>
              <a:buFont typeface="Calibri"/>
              <a:buNone/>
            </a:pPr>
            <a:r>
              <a:rPr lang="en-GB" sz="3600" b="1" i="1" u="none" strike="noStrike" cap="none">
                <a:solidFill>
                  <a:srgbClr val="333333"/>
                </a:solidFill>
                <a:latin typeface="Calibri"/>
                <a:ea typeface="Calibri"/>
                <a:cs typeface="Calibri"/>
                <a:sym typeface="Calibri"/>
              </a:rPr>
              <a:t>A Surrey that is a thriving place in which to live and work, in balance with climate and nature. </a:t>
            </a:r>
          </a:p>
        </p:txBody>
      </p:sp>
      <p:pic>
        <p:nvPicPr>
          <p:cNvPr id="103" name="Google Shape;103;p2"/>
          <p:cNvPicPr preferRelativeResize="0"/>
          <p:nvPr/>
        </p:nvPicPr>
        <p:blipFill rotWithShape="1">
          <a:blip r:embed="rId3">
            <a:alphaModFix/>
          </a:blip>
          <a:srcRect/>
          <a:stretch/>
        </p:blipFill>
        <p:spPr>
          <a:xfrm>
            <a:off x="8252980" y="435552"/>
            <a:ext cx="2698694" cy="1226267"/>
          </a:xfrm>
          <a:prstGeom prst="rect">
            <a:avLst/>
          </a:prstGeom>
          <a:noFill/>
          <a:ln>
            <a:noFill/>
          </a:ln>
        </p:spPr>
      </p:pic>
      <p:sp>
        <p:nvSpPr>
          <p:cNvPr id="104" name="Google Shape;104;p2"/>
          <p:cNvSpPr txBox="1"/>
          <p:nvPr/>
        </p:nvSpPr>
        <p:spPr>
          <a:xfrm>
            <a:off x="866899" y="1257312"/>
            <a:ext cx="51486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66307"/>
              </a:buClr>
              <a:buSzPts val="3400"/>
              <a:buFont typeface="Corbel"/>
              <a:buNone/>
            </a:pPr>
            <a:r>
              <a:rPr lang="en-GB" sz="4000" b="1" i="0" u="none" strike="noStrike" cap="none">
                <a:solidFill>
                  <a:srgbClr val="666307"/>
                </a:solidFill>
                <a:latin typeface="Corbel"/>
                <a:ea typeface="Corbel"/>
                <a:cs typeface="Corbel"/>
                <a:sym typeface="Corbel"/>
              </a:rPr>
              <a:t>Our Vision</a:t>
            </a:r>
            <a:endParaRPr sz="4000" b="1"/>
          </a:p>
        </p:txBody>
      </p:sp>
      <p:sp>
        <p:nvSpPr>
          <p:cNvPr id="2" name="Google Shape;104;p2">
            <a:extLst>
              <a:ext uri="{FF2B5EF4-FFF2-40B4-BE49-F238E27FC236}">
                <a16:creationId xmlns:a16="http://schemas.microsoft.com/office/drawing/2014/main" id="{9E7428D9-683A-9A56-C9F0-83A9687B2DE4}"/>
              </a:ext>
            </a:extLst>
          </p:cNvPr>
          <p:cNvSpPr txBox="1"/>
          <p:nvPr/>
        </p:nvSpPr>
        <p:spPr>
          <a:xfrm>
            <a:off x="866899" y="3635599"/>
            <a:ext cx="51486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66307"/>
              </a:buClr>
              <a:buSzPts val="3400"/>
              <a:buFont typeface="Corbel"/>
              <a:buNone/>
            </a:pPr>
            <a:r>
              <a:rPr lang="en-GB" sz="4000" b="1" i="0" u="none" strike="noStrike" cap="none">
                <a:solidFill>
                  <a:srgbClr val="666307"/>
                </a:solidFill>
                <a:latin typeface="Corbel"/>
                <a:ea typeface="Corbel"/>
                <a:cs typeface="Corbel"/>
                <a:sym typeface="Corbel"/>
              </a:rPr>
              <a:t>Our </a:t>
            </a:r>
            <a:r>
              <a:rPr lang="en-GB" sz="4000" b="1">
                <a:solidFill>
                  <a:srgbClr val="666307"/>
                </a:solidFill>
                <a:latin typeface="Corbel"/>
                <a:ea typeface="Corbel"/>
                <a:cs typeface="Corbel"/>
                <a:sym typeface="Corbel"/>
              </a:rPr>
              <a:t>Aim</a:t>
            </a:r>
            <a:endParaRPr sz="4000" b="1"/>
          </a:p>
        </p:txBody>
      </p:sp>
      <p:sp>
        <p:nvSpPr>
          <p:cNvPr id="4" name="TextBox 3">
            <a:extLst>
              <a:ext uri="{FF2B5EF4-FFF2-40B4-BE49-F238E27FC236}">
                <a16:creationId xmlns:a16="http://schemas.microsoft.com/office/drawing/2014/main" id="{2FE6556B-A57C-6C50-E2EB-61D2B4EB052E}"/>
              </a:ext>
            </a:extLst>
          </p:cNvPr>
          <p:cNvSpPr txBox="1"/>
          <p:nvPr/>
        </p:nvSpPr>
        <p:spPr>
          <a:xfrm>
            <a:off x="638930" y="4354530"/>
            <a:ext cx="9867742" cy="1754326"/>
          </a:xfrm>
          <a:prstGeom prst="rect">
            <a:avLst/>
          </a:prstGeom>
          <a:noFill/>
        </p:spPr>
        <p:txBody>
          <a:bodyPr wrap="square">
            <a:spAutoFit/>
          </a:bodyPr>
          <a:lstStyle/>
          <a:p>
            <a:pPr marL="210185" indent="-210185">
              <a:buSzPct val="100000"/>
            </a:pPr>
            <a:r>
              <a:rPr lang="en-GB" sz="3600" b="1" i="1" dirty="0">
                <a:solidFill>
                  <a:schemeClr val="bg2"/>
                </a:solidFill>
                <a:latin typeface="Calibri"/>
                <a:ea typeface="Calibri"/>
                <a:cs typeface="Calibri"/>
                <a:sym typeface="Calibri"/>
              </a:rPr>
              <a:t>  To support, influence and empower community-led action to tackle climate change and the wider environmental challenges we face.</a:t>
            </a:r>
            <a:endParaRPr lang="en-GB" sz="3600" b="1" i="1" dirty="0">
              <a:solidFill>
                <a:schemeClr val="bg2"/>
              </a:solidFill>
              <a:latin typeface="Calibri"/>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title"/>
          </p:nvPr>
        </p:nvSpPr>
        <p:spPr>
          <a:xfrm>
            <a:off x="1453652" y="1018557"/>
            <a:ext cx="9512386" cy="1183566"/>
          </a:xfrm>
          <a:prstGeom prst="rect">
            <a:avLst/>
          </a:prstGeom>
          <a:noFill/>
          <a:ln>
            <a:noFill/>
          </a:ln>
        </p:spPr>
        <p:txBody>
          <a:bodyPr spcFirstLastPara="1" wrap="square" lIns="91425" tIns="45700" rIns="91425" bIns="45700" anchor="b" anchorCtr="0">
            <a:normAutofit fontScale="90000"/>
          </a:bodyPr>
          <a:lstStyle/>
          <a:p>
            <a:pPr>
              <a:buSzPts val="3400"/>
            </a:pPr>
            <a:r>
              <a:rPr lang="en-GB" sz="4000" b="1"/>
              <a:t>We do this by:</a:t>
            </a:r>
            <a:br>
              <a:rPr lang="en-GB"/>
            </a:br>
            <a:endParaRPr lang="en-GB"/>
          </a:p>
        </p:txBody>
      </p:sp>
      <p:sp>
        <p:nvSpPr>
          <p:cNvPr id="111" name="Google Shape;111;p3"/>
          <p:cNvSpPr txBox="1">
            <a:spLocks noGrp="1"/>
          </p:cNvSpPr>
          <p:nvPr>
            <p:ph type="body" idx="1"/>
          </p:nvPr>
        </p:nvSpPr>
        <p:spPr>
          <a:xfrm>
            <a:off x="1225549" y="1466834"/>
            <a:ext cx="9283870" cy="5099271"/>
          </a:xfrm>
          <a:prstGeom prst="rect">
            <a:avLst/>
          </a:prstGeom>
          <a:noFill/>
          <a:ln>
            <a:noFill/>
          </a:ln>
        </p:spPr>
        <p:txBody>
          <a:bodyPr spcFirstLastPara="1" wrap="square" lIns="91425" tIns="45700" rIns="91425" bIns="45700" anchor="t" anchorCtr="0">
            <a:normAutofit/>
          </a:bodyPr>
          <a:lstStyle/>
          <a:p>
            <a:pPr marL="210185" lvl="0" indent="-80645" algn="l" rtl="0">
              <a:lnSpc>
                <a:spcPct val="90000"/>
              </a:lnSpc>
              <a:spcBef>
                <a:spcPts val="0"/>
              </a:spcBef>
              <a:spcAft>
                <a:spcPts val="0"/>
              </a:spcAft>
              <a:buClr>
                <a:schemeClr val="dk1"/>
              </a:buClr>
              <a:buSzPct val="100000"/>
              <a:buNone/>
            </a:pPr>
            <a:endParaRPr lang="en-GB" b="1">
              <a:latin typeface="Calibri"/>
              <a:ea typeface="Calibri"/>
              <a:cs typeface="Calibri"/>
            </a:endParaRPr>
          </a:p>
          <a:p>
            <a:pPr marL="210185" indent="-210185">
              <a:buSzPct val="100000"/>
            </a:pPr>
            <a:r>
              <a:rPr lang="en-GB" sz="3600" b="1">
                <a:solidFill>
                  <a:srgbClr val="4D3E2F"/>
                </a:solidFill>
                <a:latin typeface="Calibri"/>
                <a:ea typeface="Calibri"/>
                <a:cs typeface="Calibri"/>
                <a:sym typeface="Calibri"/>
              </a:rPr>
              <a:t>connecting communities and organisations, spreading good practice, feeding back evidence</a:t>
            </a:r>
            <a:r>
              <a:rPr lang="en-GB" sz="3600" b="1">
                <a:latin typeface="Calibri"/>
                <a:ea typeface="Calibri"/>
                <a:cs typeface="Calibri"/>
                <a:sym typeface="Calibri"/>
              </a:rPr>
              <a:t>,</a:t>
            </a:r>
            <a:r>
              <a:rPr lang="en-GB" sz="3600" b="1">
                <a:solidFill>
                  <a:srgbClr val="4D3E2F"/>
                </a:solidFill>
                <a:latin typeface="Calibri"/>
                <a:ea typeface="Calibri"/>
                <a:cs typeface="Calibri"/>
                <a:sym typeface="Calibri"/>
              </a:rPr>
              <a:t> facilitating debate and influencing policy.</a:t>
            </a:r>
            <a:endParaRPr lang="en-GB" sz="3600" b="1">
              <a:solidFill>
                <a:srgbClr val="4D3E2F"/>
              </a:solidFill>
            </a:endParaRPr>
          </a:p>
          <a:p>
            <a:pPr marL="0" lvl="0" indent="0" algn="l" rtl="0">
              <a:lnSpc>
                <a:spcPct val="90000"/>
              </a:lnSpc>
              <a:spcBef>
                <a:spcPts val="1100"/>
              </a:spcBef>
              <a:spcAft>
                <a:spcPts val="0"/>
              </a:spcAft>
              <a:buClr>
                <a:schemeClr val="dk1"/>
              </a:buClr>
              <a:buSzPct val="100000"/>
              <a:buNone/>
            </a:pPr>
            <a:endParaRPr sz="2400">
              <a:latin typeface="Calibri"/>
              <a:ea typeface="Calibri"/>
              <a:cs typeface="Calibri"/>
              <a:sym typeface="Calibri"/>
            </a:endParaRPr>
          </a:p>
          <a:p>
            <a:pPr marL="210185" indent="-210185">
              <a:lnSpc>
                <a:spcPct val="80000"/>
              </a:lnSpc>
              <a:buSzPct val="100000"/>
            </a:pPr>
            <a:r>
              <a:rPr lang="en-GB" sz="2800">
                <a:solidFill>
                  <a:srgbClr val="4D3E2F"/>
                </a:solidFill>
                <a:latin typeface="Calibri"/>
                <a:ea typeface="Calibri"/>
                <a:cs typeface="Calibri"/>
                <a:sym typeface="Calibri"/>
              </a:rPr>
              <a:t>Our activity builds on three key pillars:</a:t>
            </a:r>
            <a:endParaRPr lang="en-GB" sz="2800">
              <a:solidFill>
                <a:srgbClr val="4D3E2F"/>
              </a:solidFill>
              <a:latin typeface="Calibri"/>
              <a:ea typeface="Calibri"/>
              <a:cs typeface="Calibri"/>
            </a:endParaRPr>
          </a:p>
          <a:p>
            <a:pPr marL="667385" lvl="1">
              <a:lnSpc>
                <a:spcPct val="80000"/>
              </a:lnSpc>
              <a:buSzPct val="100000"/>
              <a:buFont typeface="Courier New"/>
              <a:buChar char="o"/>
            </a:pPr>
            <a:r>
              <a:rPr lang="en-GB" sz="2400">
                <a:solidFill>
                  <a:srgbClr val="4D3E2F"/>
                </a:solidFill>
                <a:latin typeface="Calibri"/>
                <a:ea typeface="Calibri"/>
                <a:cs typeface="Calibri"/>
                <a:sym typeface="Calibri"/>
              </a:rPr>
              <a:t>Championing and empowering communities;</a:t>
            </a:r>
            <a:endParaRPr lang="en-GB" sz="2400">
              <a:latin typeface="Calibri"/>
            </a:endParaRPr>
          </a:p>
          <a:p>
            <a:pPr marL="667385" lvl="1">
              <a:lnSpc>
                <a:spcPct val="80000"/>
              </a:lnSpc>
              <a:buSzPct val="100000"/>
              <a:buFont typeface="Courier New"/>
              <a:buChar char="o"/>
            </a:pPr>
            <a:r>
              <a:rPr lang="en-GB" sz="2400">
                <a:solidFill>
                  <a:srgbClr val="4D3E2F"/>
                </a:solidFill>
                <a:latin typeface="Calibri"/>
                <a:ea typeface="Calibri"/>
                <a:cs typeface="Calibri"/>
                <a:sym typeface="Calibri"/>
              </a:rPr>
              <a:t>Implementation of appropriate projects;</a:t>
            </a:r>
            <a:endParaRPr lang="en-GB" sz="2400">
              <a:latin typeface="Calibri"/>
            </a:endParaRPr>
          </a:p>
          <a:p>
            <a:pPr marL="667385" lvl="1">
              <a:lnSpc>
                <a:spcPct val="80000"/>
              </a:lnSpc>
              <a:buSzPct val="100000"/>
              <a:buFont typeface="Courier New"/>
              <a:buChar char="o"/>
            </a:pPr>
            <a:r>
              <a:rPr lang="en-GB" sz="2400">
                <a:solidFill>
                  <a:srgbClr val="4D3E2F"/>
                </a:solidFill>
                <a:latin typeface="Calibri"/>
                <a:ea typeface="Calibri"/>
                <a:cs typeface="Calibri"/>
                <a:sym typeface="Calibri"/>
              </a:rPr>
              <a:t>Campaigns to tackle barriers and influence policy.</a:t>
            </a:r>
            <a:endParaRPr lang="en-GB" sz="2400">
              <a:latin typeface="Calibri"/>
            </a:endParaRPr>
          </a:p>
          <a:p>
            <a:pPr marL="210185" lvl="0" indent="-210185" algn="l">
              <a:lnSpc>
                <a:spcPct val="90000"/>
              </a:lnSpc>
              <a:spcBef>
                <a:spcPts val="1100"/>
              </a:spcBef>
              <a:spcAft>
                <a:spcPts val="0"/>
              </a:spcAft>
              <a:buClr>
                <a:schemeClr val="dk1"/>
              </a:buClr>
              <a:buSzPct val="100000"/>
              <a:buChar char="•"/>
            </a:pPr>
            <a:endParaRPr lang="en-GB" sz="2400">
              <a:latin typeface="Calibri"/>
              <a:ea typeface="Calibri"/>
              <a:cs typeface="Calibri"/>
            </a:endParaRPr>
          </a:p>
          <a:p>
            <a:pPr marL="210185" lvl="0" indent="-104140" algn="l" rtl="0">
              <a:lnSpc>
                <a:spcPct val="90000"/>
              </a:lnSpc>
              <a:spcBef>
                <a:spcPts val="1100"/>
              </a:spcBef>
              <a:spcAft>
                <a:spcPts val="0"/>
              </a:spcAft>
              <a:buClr>
                <a:schemeClr val="dk1"/>
              </a:buClr>
              <a:buSzPct val="100000"/>
              <a:buNone/>
            </a:pPr>
            <a:endParaRPr lang="en-GB" sz="1800">
              <a:latin typeface="Calibri"/>
              <a:ea typeface="Calibri"/>
              <a:cs typeface="Calibri"/>
            </a:endParaRPr>
          </a:p>
          <a:p>
            <a:pPr marL="210185" lvl="0" indent="-104140" algn="l" rtl="0">
              <a:lnSpc>
                <a:spcPct val="90000"/>
              </a:lnSpc>
              <a:spcBef>
                <a:spcPts val="1100"/>
              </a:spcBef>
              <a:spcAft>
                <a:spcPts val="0"/>
              </a:spcAft>
              <a:buClr>
                <a:schemeClr val="dk1"/>
              </a:buClr>
              <a:buSzPct val="100000"/>
              <a:buNone/>
            </a:pPr>
            <a:endParaRPr lang="en-GB" sz="1800">
              <a:latin typeface="Calibri"/>
              <a:ea typeface="Calibri"/>
              <a:cs typeface="Calibri"/>
            </a:endParaRPr>
          </a:p>
          <a:p>
            <a:pPr marL="210185" lvl="0" indent="-104140" algn="l" rtl="0">
              <a:lnSpc>
                <a:spcPct val="90000"/>
              </a:lnSpc>
              <a:spcBef>
                <a:spcPts val="1100"/>
              </a:spcBef>
              <a:spcAft>
                <a:spcPts val="0"/>
              </a:spcAft>
              <a:buClr>
                <a:schemeClr val="dk1"/>
              </a:buClr>
              <a:buSzPct val="100000"/>
              <a:buNone/>
            </a:pPr>
            <a:endParaRPr lang="en-GB" sz="1800">
              <a:latin typeface="Calibri"/>
              <a:ea typeface="Calibri"/>
              <a:cs typeface="Calibri"/>
            </a:endParaRPr>
          </a:p>
          <a:p>
            <a:pPr marL="210185" lvl="0" indent="-104140" algn="l" rtl="0">
              <a:lnSpc>
                <a:spcPct val="90000"/>
              </a:lnSpc>
              <a:spcBef>
                <a:spcPts val="1100"/>
              </a:spcBef>
              <a:spcAft>
                <a:spcPts val="0"/>
              </a:spcAft>
              <a:buClr>
                <a:schemeClr val="dk1"/>
              </a:buClr>
              <a:buSzPct val="100000"/>
              <a:buNone/>
            </a:pPr>
            <a:endParaRPr lang="en-GB" sz="1800">
              <a:latin typeface="Calibri"/>
              <a:ea typeface="Calibri"/>
              <a:cs typeface="Calibri"/>
            </a:endParaRPr>
          </a:p>
          <a:p>
            <a:pPr marL="210185" lvl="0" indent="-104140" algn="l" rtl="0">
              <a:lnSpc>
                <a:spcPct val="90000"/>
              </a:lnSpc>
              <a:spcBef>
                <a:spcPts val="1100"/>
              </a:spcBef>
              <a:spcAft>
                <a:spcPts val="0"/>
              </a:spcAft>
              <a:buClr>
                <a:schemeClr val="dk1"/>
              </a:buClr>
              <a:buSzPct val="100000"/>
              <a:buNone/>
            </a:pPr>
            <a:endParaRPr lang="en-GB" sz="1800">
              <a:latin typeface="Calibri"/>
              <a:ea typeface="Calibri"/>
              <a:cs typeface="Calibri"/>
            </a:endParaRPr>
          </a:p>
          <a:p>
            <a:pPr marL="210185" lvl="0" indent="-104140" algn="l" rtl="0">
              <a:lnSpc>
                <a:spcPct val="90000"/>
              </a:lnSpc>
              <a:spcBef>
                <a:spcPts val="1100"/>
              </a:spcBef>
              <a:spcAft>
                <a:spcPts val="0"/>
              </a:spcAft>
              <a:buClr>
                <a:schemeClr val="dk1"/>
              </a:buClr>
              <a:buSzPct val="100000"/>
              <a:buNone/>
            </a:pPr>
            <a:endParaRPr lang="en-GB" sz="1800">
              <a:latin typeface="Calibri"/>
              <a:ea typeface="Calibri"/>
              <a:cs typeface="Calibri"/>
            </a:endParaRPr>
          </a:p>
          <a:p>
            <a:pPr marL="210185" lvl="0" indent="-104140" algn="l" rtl="0">
              <a:lnSpc>
                <a:spcPct val="90000"/>
              </a:lnSpc>
              <a:spcBef>
                <a:spcPts val="1100"/>
              </a:spcBef>
              <a:spcAft>
                <a:spcPts val="0"/>
              </a:spcAft>
              <a:buClr>
                <a:schemeClr val="dk1"/>
              </a:buClr>
              <a:buSzPct val="100000"/>
              <a:buNone/>
            </a:pPr>
            <a:endParaRPr lang="en-GB" sz="1800">
              <a:latin typeface="Calibri"/>
              <a:ea typeface="Calibri"/>
              <a:cs typeface="Calibri"/>
            </a:endParaRPr>
          </a:p>
          <a:p>
            <a:pPr marL="210185" lvl="0" indent="-80645" algn="l" rtl="0">
              <a:lnSpc>
                <a:spcPct val="90000"/>
              </a:lnSpc>
              <a:spcBef>
                <a:spcPts val="1100"/>
              </a:spcBef>
              <a:spcAft>
                <a:spcPts val="0"/>
              </a:spcAft>
              <a:buClr>
                <a:schemeClr val="dk1"/>
              </a:buClr>
              <a:buSzPct val="100000"/>
              <a:buNone/>
            </a:pPr>
            <a:endParaRPr lang="en-GB"/>
          </a:p>
        </p:txBody>
      </p:sp>
      <p:pic>
        <p:nvPicPr>
          <p:cNvPr id="115" name="Google Shape;115;p3"/>
          <p:cNvPicPr preferRelativeResize="0"/>
          <p:nvPr/>
        </p:nvPicPr>
        <p:blipFill rotWithShape="1">
          <a:blip r:embed="rId3">
            <a:alphaModFix/>
          </a:blip>
          <a:srcRect/>
          <a:stretch/>
        </p:blipFill>
        <p:spPr>
          <a:xfrm>
            <a:off x="9001125" y="352425"/>
            <a:ext cx="2698694" cy="12262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12B9FC0F-97B0-DEC6-8A77-9C66E986B231}"/>
            </a:ext>
          </a:extLst>
        </p:cNvPr>
        <p:cNvGrpSpPr/>
        <p:nvPr/>
      </p:nvGrpSpPr>
      <p:grpSpPr>
        <a:xfrm>
          <a:off x="0" y="0"/>
          <a:ext cx="0" cy="0"/>
          <a:chOff x="0" y="0"/>
          <a:chExt cx="0" cy="0"/>
        </a:xfrm>
      </p:grpSpPr>
      <p:sp>
        <p:nvSpPr>
          <p:cNvPr id="223" name="Google Shape;223;p13">
            <a:extLst>
              <a:ext uri="{FF2B5EF4-FFF2-40B4-BE49-F238E27FC236}">
                <a16:creationId xmlns:a16="http://schemas.microsoft.com/office/drawing/2014/main" id="{726C9300-CF04-8F6F-E1C2-EA7C4F92440E}"/>
              </a:ext>
            </a:extLst>
          </p:cNvPr>
          <p:cNvSpPr txBox="1"/>
          <p:nvPr/>
        </p:nvSpPr>
        <p:spPr>
          <a:xfrm>
            <a:off x="2041742" y="778183"/>
            <a:ext cx="710121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666307"/>
                </a:solidFill>
                <a:latin typeface="Corbel"/>
                <a:ea typeface="Corbel"/>
                <a:cs typeface="Corbel"/>
                <a:sym typeface="Corbel"/>
              </a:rPr>
              <a:t>Our work</a:t>
            </a:r>
            <a:endParaRPr sz="4000" b="1"/>
          </a:p>
        </p:txBody>
      </p:sp>
      <p:pic>
        <p:nvPicPr>
          <p:cNvPr id="224" name="Google Shape;224;p13" descr="A picture containing text&#10;&#10;Description automatically generated">
            <a:extLst>
              <a:ext uri="{FF2B5EF4-FFF2-40B4-BE49-F238E27FC236}">
                <a16:creationId xmlns:a16="http://schemas.microsoft.com/office/drawing/2014/main" id="{25FD65E3-0DD5-39C2-747B-38B012CCB7F7}"/>
              </a:ext>
            </a:extLst>
          </p:cNvPr>
          <p:cNvPicPr preferRelativeResize="0"/>
          <p:nvPr/>
        </p:nvPicPr>
        <p:blipFill rotWithShape="1">
          <a:blip r:embed="rId3">
            <a:alphaModFix/>
          </a:blip>
          <a:srcRect/>
          <a:stretch/>
        </p:blipFill>
        <p:spPr>
          <a:xfrm>
            <a:off x="8532957" y="358779"/>
            <a:ext cx="1994720" cy="913965"/>
          </a:xfrm>
          <a:prstGeom prst="rect">
            <a:avLst/>
          </a:prstGeom>
          <a:noFill/>
          <a:ln>
            <a:noFill/>
          </a:ln>
        </p:spPr>
      </p:pic>
      <p:sp>
        <p:nvSpPr>
          <p:cNvPr id="228" name="Google Shape;228;p13">
            <a:extLst>
              <a:ext uri="{FF2B5EF4-FFF2-40B4-BE49-F238E27FC236}">
                <a16:creationId xmlns:a16="http://schemas.microsoft.com/office/drawing/2014/main" id="{1C260D5D-9628-7CCF-E05D-392818A983AE}"/>
              </a:ext>
            </a:extLst>
          </p:cNvPr>
          <p:cNvSpPr txBox="1"/>
          <p:nvPr/>
        </p:nvSpPr>
        <p:spPr>
          <a:xfrm>
            <a:off x="3258962" y="1531629"/>
            <a:ext cx="7853820" cy="2585283"/>
          </a:xfrm>
          <a:prstGeom prst="rect">
            <a:avLst/>
          </a:prstGeom>
          <a:noFill/>
          <a:ln>
            <a:noFill/>
          </a:ln>
        </p:spPr>
        <p:txBody>
          <a:bodyPr spcFirstLastPara="1" wrap="square" lIns="91425" tIns="45700" rIns="91425" bIns="45700" anchor="t" anchorCtr="0">
            <a:spAutoFit/>
          </a:bodyPr>
          <a:lstStyle/>
          <a:p>
            <a:r>
              <a:rPr lang="en-GB" sz="1800" dirty="0">
                <a:solidFill>
                  <a:schemeClr val="accent2"/>
                </a:solidFill>
                <a:latin typeface="Calibri"/>
                <a:ea typeface="Calibri"/>
                <a:cs typeface="Calibri"/>
                <a:sym typeface="Calibri"/>
              </a:rPr>
              <a:t>Greener Futures Board</a:t>
            </a:r>
            <a:r>
              <a:rPr lang="en-GB" sz="1800" dirty="0">
                <a:solidFill>
                  <a:schemeClr val="dk1"/>
                </a:solidFill>
                <a:latin typeface="Calibri"/>
                <a:ea typeface="Calibri"/>
                <a:cs typeface="Calibri"/>
                <a:sym typeface="Calibri"/>
              </a:rPr>
              <a:t>: The Commission represents views from across the network at the Board, convened by Surrey County Council, and advocates for speedy, evidence-based, properly-resourced climate action. </a:t>
            </a:r>
            <a:endParaRPr lang="en-GB" sz="1800" dirty="0">
              <a:solidFill>
                <a:schemeClr val="dk1"/>
              </a:solidFill>
              <a:latin typeface="Corbel"/>
              <a:ea typeface="Corbel"/>
              <a:cs typeface="Corbel"/>
              <a:sym typeface="Corbel"/>
            </a:endParaRPr>
          </a:p>
          <a:p>
            <a:pPr marL="0" marR="0" lvl="0" indent="0" algn="l" rtl="0">
              <a:spcBef>
                <a:spcPts val="0"/>
              </a:spcBef>
              <a:spcAft>
                <a:spcPts val="0"/>
              </a:spcAft>
              <a:buNone/>
            </a:pPr>
            <a:endParaRPr lang="en-GB" sz="1800" dirty="0">
              <a:solidFill>
                <a:schemeClr val="accent2"/>
              </a:solidFill>
              <a:latin typeface="Calibri"/>
              <a:ea typeface="Calibri"/>
              <a:cs typeface="Calibri"/>
              <a:sym typeface="Calibri"/>
            </a:endParaRPr>
          </a:p>
          <a:p>
            <a:pPr marL="0" marR="0" lvl="0" indent="0" algn="l" rtl="0">
              <a:spcBef>
                <a:spcPts val="0"/>
              </a:spcBef>
              <a:spcAft>
                <a:spcPts val="0"/>
              </a:spcAft>
              <a:buNone/>
            </a:pPr>
            <a:r>
              <a:rPr lang="en-GB" sz="1800" dirty="0">
                <a:solidFill>
                  <a:schemeClr val="accent2"/>
                </a:solidFill>
                <a:latin typeface="Calibri"/>
                <a:ea typeface="Calibri"/>
                <a:cs typeface="Calibri"/>
                <a:sym typeface="Calibri"/>
              </a:rPr>
              <a:t>Surrey Talks Climate workshops</a:t>
            </a:r>
            <a:r>
              <a:rPr lang="en-GB" sz="1800" dirty="0">
                <a:solidFill>
                  <a:schemeClr val="tx1"/>
                </a:solidFill>
                <a:latin typeface="Calibri"/>
                <a:ea typeface="Calibri"/>
                <a:cs typeface="Calibri"/>
                <a:sym typeface="Calibri"/>
              </a:rPr>
              <a:t>: training and practical-skills-building on how to engage the “</a:t>
            </a:r>
            <a:r>
              <a:rPr lang="en-GB" sz="1800" dirty="0" err="1">
                <a:solidFill>
                  <a:schemeClr val="tx1"/>
                </a:solidFill>
                <a:latin typeface="Calibri"/>
                <a:ea typeface="Calibri"/>
                <a:cs typeface="Calibri"/>
                <a:sym typeface="Calibri"/>
              </a:rPr>
              <a:t>persuadables</a:t>
            </a:r>
            <a:r>
              <a:rPr lang="en-GB" sz="1800" dirty="0">
                <a:solidFill>
                  <a:schemeClr val="tx1"/>
                </a:solidFill>
                <a:latin typeface="Calibri"/>
                <a:ea typeface="Calibri"/>
                <a:cs typeface="Calibri"/>
                <a:sym typeface="Calibri"/>
              </a:rPr>
              <a:t>”: the 77% of Surrey’s population who don’t currently make pro-environmental choices. 17 people trained in 2025 from 12 organisations.</a:t>
            </a:r>
            <a:endParaRPr lang="en-GB" sz="1800" dirty="0">
              <a:solidFill>
                <a:schemeClr val="tx1"/>
              </a:solidFill>
              <a:latin typeface="Corbel"/>
              <a:ea typeface="Corbel"/>
              <a:cs typeface="Corbel"/>
              <a:sym typeface="Corbel"/>
            </a:endParaRPr>
          </a:p>
          <a:p>
            <a:pPr marL="0" marR="0" lvl="0" indent="0" algn="l" rtl="0">
              <a:spcBef>
                <a:spcPts val="0"/>
              </a:spcBef>
              <a:spcAft>
                <a:spcPts val="0"/>
              </a:spcAft>
              <a:buNone/>
            </a:pPr>
            <a:endParaRPr lang="en-GB" sz="1800" dirty="0">
              <a:solidFill>
                <a:schemeClr val="dk1"/>
              </a:solidFill>
              <a:latin typeface="Corbel"/>
              <a:ea typeface="Calibri"/>
              <a:cs typeface="Calibri"/>
              <a:sym typeface="Corbel"/>
            </a:endParaRPr>
          </a:p>
        </p:txBody>
      </p:sp>
      <p:sp>
        <p:nvSpPr>
          <p:cNvPr id="229" name="Google Shape;229;p13">
            <a:extLst>
              <a:ext uri="{FF2B5EF4-FFF2-40B4-BE49-F238E27FC236}">
                <a16:creationId xmlns:a16="http://schemas.microsoft.com/office/drawing/2014/main" id="{98A85BCB-7537-E307-4D93-9F88568FE4D1}"/>
              </a:ext>
            </a:extLst>
          </p:cNvPr>
          <p:cNvSpPr txBox="1"/>
          <p:nvPr/>
        </p:nvSpPr>
        <p:spPr>
          <a:xfrm>
            <a:off x="333315" y="1689687"/>
            <a:ext cx="2241500" cy="923289"/>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Representing and supporting the network</a:t>
            </a:r>
            <a:endParaRPr/>
          </a:p>
        </p:txBody>
      </p:sp>
      <p:cxnSp>
        <p:nvCxnSpPr>
          <p:cNvPr id="230" name="Google Shape;230;p13">
            <a:extLst>
              <a:ext uri="{FF2B5EF4-FFF2-40B4-BE49-F238E27FC236}">
                <a16:creationId xmlns:a16="http://schemas.microsoft.com/office/drawing/2014/main" id="{F501AF7E-0D0A-0886-E40B-4E37145BFBB1}"/>
              </a:ext>
            </a:extLst>
          </p:cNvPr>
          <p:cNvCxnSpPr>
            <a:cxnSpLocks/>
          </p:cNvCxnSpPr>
          <p:nvPr/>
        </p:nvCxnSpPr>
        <p:spPr>
          <a:xfrm>
            <a:off x="2575034" y="2078273"/>
            <a:ext cx="683928" cy="0"/>
          </a:xfrm>
          <a:prstGeom prst="straightConnector1">
            <a:avLst/>
          </a:prstGeom>
          <a:noFill/>
          <a:ln w="9525" cap="flat" cmpd="sng">
            <a:solidFill>
              <a:schemeClr val="accent1"/>
            </a:solidFill>
            <a:prstDash val="solid"/>
            <a:miter lim="800000"/>
            <a:headEnd type="none" w="sm" len="sm"/>
            <a:tailEnd type="triangle" w="med" len="med"/>
          </a:ln>
        </p:spPr>
      </p:cxnSp>
      <p:sp>
        <p:nvSpPr>
          <p:cNvPr id="231" name="Google Shape;231;p13">
            <a:extLst>
              <a:ext uri="{FF2B5EF4-FFF2-40B4-BE49-F238E27FC236}">
                <a16:creationId xmlns:a16="http://schemas.microsoft.com/office/drawing/2014/main" id="{7B6C9EE5-86EC-A767-71EE-C0A2768AB4C1}"/>
              </a:ext>
            </a:extLst>
          </p:cNvPr>
          <p:cNvSpPr txBox="1"/>
          <p:nvPr/>
        </p:nvSpPr>
        <p:spPr>
          <a:xfrm>
            <a:off x="3281818" y="3898813"/>
            <a:ext cx="785382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accent2"/>
                </a:solidFill>
                <a:latin typeface="Calibri"/>
                <a:ea typeface="Calibri"/>
                <a:cs typeface="Calibri"/>
                <a:sym typeface="Calibri"/>
              </a:rPr>
              <a:t>Annual survey</a:t>
            </a:r>
            <a:r>
              <a:rPr lang="en-GB" sz="1800">
                <a:solidFill>
                  <a:schemeClr val="dk1"/>
                </a:solidFill>
                <a:latin typeface="Calibri"/>
                <a:ea typeface="Calibri"/>
                <a:cs typeface="Calibri"/>
                <a:sym typeface="Calibri"/>
              </a:rPr>
              <a:t>: Gathering insight into barriers to effective climate action, and intelligence on expertise held across the community sector. Linking community groups together for support and learning. </a:t>
            </a:r>
            <a:r>
              <a:rPr lang="en-GB" sz="1800">
                <a:solidFill>
                  <a:schemeClr val="tx1"/>
                </a:solidFill>
                <a:latin typeface="Corbel"/>
                <a:ea typeface="Corbel"/>
                <a:cs typeface="Corbel"/>
                <a:sym typeface="Corbel"/>
              </a:rPr>
              <a:t>See app 1</a:t>
            </a:r>
            <a:endParaRPr sz="1800">
              <a:solidFill>
                <a:schemeClr val="tx1"/>
              </a:solidFill>
              <a:latin typeface="Calibri"/>
              <a:ea typeface="Calibri"/>
              <a:cs typeface="Calibri"/>
              <a:sym typeface="Calibri"/>
            </a:endParaRPr>
          </a:p>
        </p:txBody>
      </p:sp>
      <p:sp>
        <p:nvSpPr>
          <p:cNvPr id="234" name="Google Shape;234;p13">
            <a:extLst>
              <a:ext uri="{FF2B5EF4-FFF2-40B4-BE49-F238E27FC236}">
                <a16:creationId xmlns:a16="http://schemas.microsoft.com/office/drawing/2014/main" id="{F32847C7-4A18-55A5-023A-1A5E55517CB5}"/>
              </a:ext>
            </a:extLst>
          </p:cNvPr>
          <p:cNvSpPr txBox="1"/>
          <p:nvPr/>
        </p:nvSpPr>
        <p:spPr>
          <a:xfrm>
            <a:off x="3281818" y="4925827"/>
            <a:ext cx="783096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70C0"/>
                </a:solidFill>
                <a:latin typeface="Corbel"/>
                <a:ea typeface="Corbel"/>
                <a:cs typeface="Corbel"/>
                <a:sym typeface="Corbel"/>
              </a:rPr>
              <a:t>Webinars on hot topics:</a:t>
            </a:r>
            <a:r>
              <a:rPr lang="en-GB" sz="1800">
                <a:solidFill>
                  <a:schemeClr val="dk1"/>
                </a:solidFill>
                <a:latin typeface="Corbel"/>
                <a:ea typeface="Corbel"/>
                <a:cs typeface="Corbel"/>
                <a:sym typeface="Corbel"/>
              </a:rPr>
              <a:t> Funding opportunities, Surrey’s Climate Strategy review, Local Government Reorganisation and Devolution, Food. </a:t>
            </a:r>
            <a:r>
              <a:rPr lang="en-GB" sz="1800">
                <a:solidFill>
                  <a:schemeClr val="tx1"/>
                </a:solidFill>
                <a:latin typeface="Corbel"/>
                <a:ea typeface="Corbel"/>
                <a:cs typeface="Corbel"/>
                <a:sym typeface="Corbel"/>
              </a:rPr>
              <a:t>See app 2</a:t>
            </a:r>
            <a:endParaRPr>
              <a:solidFill>
                <a:srgbClr val="FF0000"/>
              </a:solidFill>
            </a:endParaRPr>
          </a:p>
        </p:txBody>
      </p:sp>
      <p:sp>
        <p:nvSpPr>
          <p:cNvPr id="5" name="TextBox 4">
            <a:extLst>
              <a:ext uri="{FF2B5EF4-FFF2-40B4-BE49-F238E27FC236}">
                <a16:creationId xmlns:a16="http://schemas.microsoft.com/office/drawing/2014/main" id="{38DCD227-8B02-7AE2-B0CB-F2BED07DC6B0}"/>
              </a:ext>
            </a:extLst>
          </p:cNvPr>
          <p:cNvSpPr txBox="1"/>
          <p:nvPr/>
        </p:nvSpPr>
        <p:spPr>
          <a:xfrm>
            <a:off x="3281818" y="5618152"/>
            <a:ext cx="6096000" cy="923330"/>
          </a:xfrm>
          <a:prstGeom prst="rect">
            <a:avLst/>
          </a:prstGeom>
          <a:noFill/>
        </p:spPr>
        <p:txBody>
          <a:bodyPr wrap="square">
            <a:spAutoFit/>
          </a:bodyPr>
          <a:lstStyle/>
          <a:p>
            <a:pPr marL="0" marR="0" lvl="0" indent="0" algn="l" rtl="0">
              <a:spcBef>
                <a:spcPts val="0"/>
              </a:spcBef>
              <a:spcAft>
                <a:spcPts val="0"/>
              </a:spcAft>
              <a:buNone/>
            </a:pPr>
            <a:r>
              <a:rPr lang="en-GB" sz="1800">
                <a:solidFill>
                  <a:srgbClr val="0070C0"/>
                </a:solidFill>
                <a:latin typeface="Corbel"/>
                <a:ea typeface="Corbel"/>
                <a:cs typeface="Corbel"/>
                <a:sym typeface="Corbel"/>
              </a:rPr>
              <a:t>Annual Climate Gathering and AGM:</a:t>
            </a:r>
            <a:r>
              <a:rPr lang="en-GB" sz="1800">
                <a:solidFill>
                  <a:schemeClr val="dk1"/>
                </a:solidFill>
                <a:latin typeface="Calibri" panose="020F0502020204030204" pitchFamily="34" charset="0"/>
                <a:ea typeface="Calibri" panose="020F0502020204030204" pitchFamily="34" charset="0"/>
                <a:cs typeface="Calibri" panose="020F0502020204030204" pitchFamily="34" charset="0"/>
                <a:sym typeface="Corbel"/>
              </a:rPr>
              <a:t> Providing networking and learning opportunities, and a forum to feed into the Commission’s work. </a:t>
            </a:r>
            <a:endParaRPr lang="en-GB" sz="1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906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3" name="Google Shape;223;p13"/>
          <p:cNvSpPr txBox="1"/>
          <p:nvPr/>
        </p:nvSpPr>
        <p:spPr>
          <a:xfrm>
            <a:off x="2041742" y="527976"/>
            <a:ext cx="710121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666307"/>
                </a:solidFill>
                <a:latin typeface="Corbel"/>
                <a:ea typeface="Corbel"/>
                <a:cs typeface="Corbel"/>
                <a:sym typeface="Corbel"/>
              </a:rPr>
              <a:t>Our work</a:t>
            </a:r>
            <a:endParaRPr sz="4000" b="1"/>
          </a:p>
        </p:txBody>
      </p:sp>
      <p:pic>
        <p:nvPicPr>
          <p:cNvPr id="224" name="Google Shape;224;p13" descr="A picture containing text&#10;&#10;Description automatically generated"/>
          <p:cNvPicPr preferRelativeResize="0"/>
          <p:nvPr/>
        </p:nvPicPr>
        <p:blipFill rotWithShape="1">
          <a:blip r:embed="rId3">
            <a:alphaModFix/>
          </a:blip>
          <a:srcRect/>
          <a:stretch/>
        </p:blipFill>
        <p:spPr>
          <a:xfrm>
            <a:off x="8532957" y="358779"/>
            <a:ext cx="1994720" cy="913965"/>
          </a:xfrm>
          <a:prstGeom prst="rect">
            <a:avLst/>
          </a:prstGeom>
          <a:noFill/>
          <a:ln>
            <a:noFill/>
          </a:ln>
        </p:spPr>
      </p:pic>
      <p:sp>
        <p:nvSpPr>
          <p:cNvPr id="225" name="Google Shape;225;p13"/>
          <p:cNvSpPr txBox="1"/>
          <p:nvPr/>
        </p:nvSpPr>
        <p:spPr>
          <a:xfrm>
            <a:off x="10781974" y="446430"/>
            <a:ext cx="10300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App. 6</a:t>
            </a:r>
            <a:endParaRPr/>
          </a:p>
        </p:txBody>
      </p:sp>
      <p:sp>
        <p:nvSpPr>
          <p:cNvPr id="226" name="Google Shape;226;p13"/>
          <p:cNvSpPr txBox="1"/>
          <p:nvPr/>
        </p:nvSpPr>
        <p:spPr>
          <a:xfrm>
            <a:off x="212987" y="1601778"/>
            <a:ext cx="1929009" cy="64629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Growing the Network</a:t>
            </a:r>
            <a:endParaRPr/>
          </a:p>
        </p:txBody>
      </p:sp>
      <p:cxnSp>
        <p:nvCxnSpPr>
          <p:cNvPr id="227" name="Google Shape;227;p13"/>
          <p:cNvCxnSpPr/>
          <p:nvPr/>
        </p:nvCxnSpPr>
        <p:spPr>
          <a:xfrm>
            <a:off x="2267233" y="1924923"/>
            <a:ext cx="889348" cy="0"/>
          </a:xfrm>
          <a:prstGeom prst="straightConnector1">
            <a:avLst/>
          </a:prstGeom>
          <a:noFill/>
          <a:ln w="9525" cap="flat" cmpd="sng">
            <a:solidFill>
              <a:schemeClr val="accent1"/>
            </a:solidFill>
            <a:prstDash val="solid"/>
            <a:miter lim="800000"/>
            <a:headEnd type="none" w="sm" len="sm"/>
            <a:tailEnd type="triangle" w="med" len="med"/>
          </a:ln>
        </p:spPr>
      </p:cxnSp>
      <p:sp>
        <p:nvSpPr>
          <p:cNvPr id="228" name="Google Shape;228;p13"/>
          <p:cNvSpPr txBox="1"/>
          <p:nvPr/>
        </p:nvSpPr>
        <p:spPr>
          <a:xfrm>
            <a:off x="3281818" y="1661249"/>
            <a:ext cx="7853820" cy="2585283"/>
          </a:xfrm>
          <a:prstGeom prst="rect">
            <a:avLst/>
          </a:prstGeom>
          <a:noFill/>
          <a:ln>
            <a:noFill/>
          </a:ln>
        </p:spPr>
        <p:txBody>
          <a:bodyPr spcFirstLastPara="1" wrap="square" lIns="91425" tIns="45700" rIns="91425" bIns="45700" anchor="t" anchorCtr="0">
            <a:spAutoFit/>
          </a:bodyPr>
          <a:lstStyle/>
          <a:p>
            <a:r>
              <a:rPr lang="en-GB" sz="1800">
                <a:solidFill>
                  <a:schemeClr val="accent2"/>
                </a:solidFill>
                <a:latin typeface="Calibri" panose="020F0502020204030204" pitchFamily="34" charset="0"/>
                <a:ea typeface="Calibri" panose="020F0502020204030204" pitchFamily="34" charset="0"/>
                <a:cs typeface="Calibri" panose="020F0502020204030204" pitchFamily="34" charset="0"/>
                <a:sym typeface="Calibri"/>
              </a:rPr>
              <a:t>Surrey Climate Commission monthly newsletter</a:t>
            </a:r>
            <a:r>
              <a:rPr lang="en-GB"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this goes out to 200 community organisations with info on local action, events and funding opportunities.  Click </a:t>
            </a:r>
            <a:r>
              <a:rPr lang="en-GB" sz="1800" u="sng">
                <a:solidFill>
                  <a:schemeClr val="dk1"/>
                </a:solidFill>
                <a:latin typeface="Calibri" panose="020F0502020204030204" pitchFamily="34" charset="0"/>
                <a:ea typeface="Calibri" panose="020F0502020204030204" pitchFamily="34" charset="0"/>
                <a:cs typeface="Calibri" panose="020F0502020204030204" pitchFamily="34" charset="0"/>
                <a:sym typeface="Corbel"/>
              </a:rPr>
              <a:t>h</a:t>
            </a:r>
            <a:r>
              <a:rPr lang="en-GB" sz="1800" u="sng">
                <a:solidFill>
                  <a:schemeClr val="dk1"/>
                </a:solidFill>
                <a:latin typeface="Calibri" panose="020F0502020204030204" pitchFamily="34" charset="0"/>
                <a:ea typeface="Calibri" panose="020F0502020204030204" pitchFamily="34" charset="0"/>
                <a:cs typeface="Calibri" panose="020F0502020204030204" pitchFamily="34" charset="0"/>
                <a:sym typeface="Corbel"/>
                <a:hlinkClick r:id="rId4">
                  <a:extLst>
                    <a:ext uri="{A12FA001-AC4F-418D-AE19-62706E023703}">
                      <ahyp:hlinkClr xmlns:ahyp="http://schemas.microsoft.com/office/drawing/2018/hyperlinkcolor" val="tx"/>
                    </a:ext>
                  </a:extLst>
                </a:hlinkClick>
              </a:rPr>
              <a:t>ere</a:t>
            </a:r>
            <a:r>
              <a:rPr lang="en-GB" sz="1800">
                <a:solidFill>
                  <a:schemeClr val="dk1"/>
                </a:solidFill>
                <a:latin typeface="Calibri" panose="020F0502020204030204" pitchFamily="34" charset="0"/>
                <a:ea typeface="Calibri" panose="020F0502020204030204" pitchFamily="34" charset="0"/>
                <a:cs typeface="Calibri" panose="020F0502020204030204" pitchFamily="34" charset="0"/>
                <a:sym typeface="Corbel"/>
              </a:rPr>
              <a:t> to see newsletters. </a:t>
            </a:r>
          </a:p>
          <a:p>
            <a:endParaRPr lang="en-GB" sz="1800">
              <a:solidFill>
                <a:schemeClr val="dk1"/>
              </a:solidFill>
              <a:latin typeface="Corbel"/>
              <a:ea typeface="Corbel"/>
              <a:cs typeface="Corbel"/>
              <a:sym typeface="Corbel"/>
            </a:endParaRPr>
          </a:p>
          <a:p>
            <a:pPr marL="0" marR="0" lvl="0" indent="0" algn="l" rtl="0">
              <a:spcBef>
                <a:spcPts val="0"/>
              </a:spcBef>
              <a:spcAft>
                <a:spcPts val="0"/>
              </a:spcAft>
              <a:buNone/>
            </a:pPr>
            <a:endParaRPr lang="en-GB" sz="1800">
              <a:solidFill>
                <a:schemeClr val="dk1"/>
              </a:solidFill>
              <a:latin typeface="Corbel"/>
              <a:ea typeface="Calibri"/>
              <a:cs typeface="Calibri"/>
              <a:sym typeface="Corbel"/>
            </a:endParaRPr>
          </a:p>
          <a:p>
            <a:pPr marL="0" marR="0" lvl="0" indent="0" algn="l" rtl="0">
              <a:spcBef>
                <a:spcPts val="0"/>
              </a:spcBef>
              <a:spcAft>
                <a:spcPts val="0"/>
              </a:spcAft>
              <a:buNone/>
            </a:pPr>
            <a:r>
              <a:rPr lang="en-GB" sz="1800">
                <a:solidFill>
                  <a:schemeClr val="accent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Surrey Climate e-Forum</a:t>
            </a:r>
            <a:r>
              <a:rPr lang="en-GB" sz="1800">
                <a:solidFill>
                  <a:schemeClr val="dk1"/>
                </a:solidFill>
                <a:latin typeface="Calibri"/>
                <a:ea typeface="Calibri"/>
                <a:cs typeface="Calibri"/>
                <a:sym typeface="Calibri"/>
              </a:rPr>
              <a:t>: </a:t>
            </a:r>
            <a:r>
              <a:rPr lang="en-GB" sz="1800" kern="0">
                <a:solidFill>
                  <a:schemeClr val="tx1"/>
                </a:solidFill>
                <a:effectLst/>
                <a:latin typeface="Calibri"/>
                <a:ea typeface="Calibri"/>
                <a:cs typeface="Times New Roman"/>
              </a:rPr>
              <a:t>an online space for community groups to share information and pose questions on everything from  </a:t>
            </a:r>
            <a:r>
              <a:rPr lang="en-GB" sz="1800" u="sng" kern="0">
                <a:solidFill>
                  <a:schemeClr val="tx1"/>
                </a:solidFill>
                <a:effectLst/>
                <a:latin typeface="Calibri"/>
                <a:ea typeface="Calibri"/>
                <a:cs typeface="Times New Roman"/>
                <a:hlinkClick r:id="rId6">
                  <a:extLst>
                    <a:ext uri="{A12FA001-AC4F-418D-AE19-62706E023703}">
                      <ahyp:hlinkClr xmlns:ahyp="http://schemas.microsoft.com/office/drawing/2018/hyperlinkcolor" val="tx"/>
                    </a:ext>
                  </a:extLst>
                </a:hlinkClick>
              </a:rPr>
              <a:t>finding funding</a:t>
            </a:r>
            <a:r>
              <a:rPr lang="en-GB" sz="1800" kern="0">
                <a:solidFill>
                  <a:schemeClr val="tx1"/>
                </a:solidFill>
                <a:effectLst/>
                <a:latin typeface="Calibri"/>
                <a:ea typeface="Calibri"/>
                <a:cs typeface="Times New Roman"/>
              </a:rPr>
              <a:t>, and </a:t>
            </a:r>
            <a:r>
              <a:rPr lang="en-GB" sz="1800" u="sng" kern="0">
                <a:solidFill>
                  <a:schemeClr val="tx1"/>
                </a:solidFill>
                <a:effectLst/>
                <a:latin typeface="Calibri"/>
                <a:ea typeface="Calibri"/>
                <a:cs typeface="Times New Roman"/>
                <a:hlinkClick r:id="rId7">
                  <a:extLst>
                    <a:ext uri="{A12FA001-AC4F-418D-AE19-62706E023703}">
                      <ahyp:hlinkClr xmlns:ahyp="http://schemas.microsoft.com/office/drawing/2018/hyperlinkcolor" val="tx"/>
                    </a:ext>
                  </a:extLst>
                </a:hlinkClick>
              </a:rPr>
              <a:t>offering interesting activities for children on stalls</a:t>
            </a:r>
            <a:r>
              <a:rPr lang="en-GB" sz="1800" kern="0">
                <a:solidFill>
                  <a:schemeClr val="tx1"/>
                </a:solidFill>
                <a:effectLst/>
                <a:latin typeface="Calibri"/>
                <a:ea typeface="Calibri"/>
                <a:cs typeface="Times New Roman"/>
              </a:rPr>
              <a:t>, to using </a:t>
            </a:r>
            <a:r>
              <a:rPr lang="en-GB" sz="1800" u="sng" kern="0">
                <a:solidFill>
                  <a:schemeClr val="tx1"/>
                </a:solidFill>
                <a:effectLst/>
                <a:latin typeface="Calibri"/>
                <a:ea typeface="Calibri"/>
                <a:cs typeface="Times New Roman"/>
                <a:hlinkClick r:id="rId8">
                  <a:extLst>
                    <a:ext uri="{A12FA001-AC4F-418D-AE19-62706E023703}">
                      <ahyp:hlinkClr xmlns:ahyp="http://schemas.microsoft.com/office/drawing/2018/hyperlinkcolor" val="tx"/>
                    </a:ext>
                  </a:extLst>
                </a:hlinkClick>
              </a:rPr>
              <a:t>trusted messengers to spread the climate message</a:t>
            </a:r>
            <a:r>
              <a:rPr lang="en-GB" sz="1800" u="sng">
                <a:solidFill>
                  <a:schemeClr val="tx1"/>
                </a:solidFill>
                <a:latin typeface="Calibri"/>
                <a:ea typeface="Calibri"/>
                <a:cs typeface="Times New Roman"/>
              </a:rPr>
              <a:t>. </a:t>
            </a:r>
            <a:endParaRPr sz="1800">
              <a:solidFill>
                <a:schemeClr val="tx1"/>
              </a:solidFill>
              <a:latin typeface="Calibri"/>
              <a:ea typeface="Calibri"/>
              <a:cs typeface="Calibri"/>
              <a:sym typeface="Calibri"/>
            </a:endParaRPr>
          </a:p>
        </p:txBody>
      </p:sp>
      <p:sp>
        <p:nvSpPr>
          <p:cNvPr id="229" name="Google Shape;229;p13"/>
          <p:cNvSpPr txBox="1"/>
          <p:nvPr/>
        </p:nvSpPr>
        <p:spPr>
          <a:xfrm>
            <a:off x="212987" y="4748411"/>
            <a:ext cx="2580362" cy="369332"/>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Collaborative Projects</a:t>
            </a:r>
            <a:endParaRPr/>
          </a:p>
        </p:txBody>
      </p:sp>
      <p:cxnSp>
        <p:nvCxnSpPr>
          <p:cNvPr id="230" name="Google Shape;230;p13"/>
          <p:cNvCxnSpPr>
            <a:stCxn id="229" idx="3"/>
          </p:cNvCxnSpPr>
          <p:nvPr/>
        </p:nvCxnSpPr>
        <p:spPr>
          <a:xfrm>
            <a:off x="2793349" y="4933077"/>
            <a:ext cx="363300" cy="0"/>
          </a:xfrm>
          <a:prstGeom prst="straightConnector1">
            <a:avLst/>
          </a:prstGeom>
          <a:noFill/>
          <a:ln w="9525" cap="flat" cmpd="sng">
            <a:solidFill>
              <a:schemeClr val="accent1"/>
            </a:solidFill>
            <a:prstDash val="solid"/>
            <a:miter lim="800000"/>
            <a:headEnd type="none" w="sm" len="sm"/>
            <a:tailEnd type="triangle" w="med" len="med"/>
          </a:ln>
        </p:spPr>
      </p:cxnSp>
      <p:sp>
        <p:nvSpPr>
          <p:cNvPr id="231" name="Google Shape;231;p13"/>
          <p:cNvSpPr txBox="1"/>
          <p:nvPr/>
        </p:nvSpPr>
        <p:spPr>
          <a:xfrm>
            <a:off x="3281818" y="4657284"/>
            <a:ext cx="7690982" cy="1754286"/>
          </a:xfrm>
          <a:prstGeom prst="rect">
            <a:avLst/>
          </a:prstGeom>
          <a:noFill/>
          <a:ln>
            <a:noFill/>
          </a:ln>
        </p:spPr>
        <p:txBody>
          <a:bodyPr spcFirstLastPara="1" wrap="square" lIns="91425" tIns="45700" rIns="91425" bIns="45700" anchor="t" anchorCtr="0">
            <a:spAutoFit/>
          </a:bodyPr>
          <a:lstStyle/>
          <a:p>
            <a:r>
              <a:rPr lang="en-GB" sz="1800">
                <a:solidFill>
                  <a:schemeClr val="accent2"/>
                </a:solidFill>
                <a:latin typeface="Calibri"/>
                <a:ea typeface="Calibri"/>
                <a:cs typeface="Calibri"/>
                <a:sym typeface="Calibri"/>
              </a:rPr>
              <a:t>What’s stopping us stopping climate change’ project</a:t>
            </a:r>
            <a:r>
              <a:rPr lang="en-GB" sz="1800">
                <a:solidFill>
                  <a:schemeClr val="dk1"/>
                </a:solidFill>
                <a:latin typeface="Calibri"/>
                <a:ea typeface="Calibri"/>
                <a:cs typeface="Calibri"/>
                <a:sym typeface="Calibri"/>
              </a:rPr>
              <a:t>: With collaborators including the University of Surrey and ZERO Carbon Guildford, a workshop with a diverse group from Surrey’s communities explored mechanisms to transform Surrey into a home of thriving people and nature. </a:t>
            </a:r>
            <a:r>
              <a:rPr lang="en-GB" sz="180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Click here to see report</a:t>
            </a:r>
            <a:r>
              <a:rPr lang="en-GB" sz="1800">
                <a:solidFill>
                  <a:schemeClr val="dk1"/>
                </a:solidFill>
                <a:latin typeface="Calibri"/>
                <a:ea typeface="Calibri"/>
                <a:cs typeface="Calibri"/>
                <a:sym typeface="Calibri"/>
              </a:rPr>
              <a:t>. </a:t>
            </a:r>
            <a:r>
              <a:rPr lang="en-GB" sz="1800" i="1">
                <a:solidFill>
                  <a:schemeClr val="bg2"/>
                </a:solidFill>
                <a:latin typeface="Calibri"/>
                <a:ea typeface="Calibri"/>
                <a:cs typeface="Calibri"/>
                <a:sym typeface="Calibri"/>
              </a:rPr>
              <a:t>See app 3.</a:t>
            </a:r>
            <a:endParaRPr lang="en-GB">
              <a:solidFill>
                <a:schemeClr val="bg2"/>
              </a:solidFil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7E3A6BCB-3E59-06D6-B6DC-01A6FE8DAA86}"/>
            </a:ext>
          </a:extLst>
        </p:cNvPr>
        <p:cNvGrpSpPr/>
        <p:nvPr/>
      </p:nvGrpSpPr>
      <p:grpSpPr>
        <a:xfrm>
          <a:off x="0" y="0"/>
          <a:ext cx="0" cy="0"/>
          <a:chOff x="0" y="0"/>
          <a:chExt cx="0" cy="0"/>
        </a:xfrm>
      </p:grpSpPr>
      <p:sp>
        <p:nvSpPr>
          <p:cNvPr id="223" name="Google Shape;223;p13">
            <a:extLst>
              <a:ext uri="{FF2B5EF4-FFF2-40B4-BE49-F238E27FC236}">
                <a16:creationId xmlns:a16="http://schemas.microsoft.com/office/drawing/2014/main" id="{CC946724-25CD-4205-0093-392644761280}"/>
              </a:ext>
            </a:extLst>
          </p:cNvPr>
          <p:cNvSpPr txBox="1"/>
          <p:nvPr/>
        </p:nvSpPr>
        <p:spPr>
          <a:xfrm>
            <a:off x="2041742" y="709845"/>
            <a:ext cx="710121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666307"/>
                </a:solidFill>
                <a:latin typeface="Corbel"/>
                <a:ea typeface="Corbel"/>
                <a:cs typeface="Corbel"/>
                <a:sym typeface="Corbel"/>
              </a:rPr>
              <a:t>Our work</a:t>
            </a:r>
            <a:endParaRPr sz="4000" b="1"/>
          </a:p>
        </p:txBody>
      </p:sp>
      <p:pic>
        <p:nvPicPr>
          <p:cNvPr id="224" name="Google Shape;224;p13" descr="A picture containing text&#10;&#10;Description automatically generated">
            <a:extLst>
              <a:ext uri="{FF2B5EF4-FFF2-40B4-BE49-F238E27FC236}">
                <a16:creationId xmlns:a16="http://schemas.microsoft.com/office/drawing/2014/main" id="{95AF3355-C4AF-83A5-E7DA-BAA68059E226}"/>
              </a:ext>
            </a:extLst>
          </p:cNvPr>
          <p:cNvPicPr preferRelativeResize="0"/>
          <p:nvPr/>
        </p:nvPicPr>
        <p:blipFill rotWithShape="1">
          <a:blip r:embed="rId3">
            <a:alphaModFix/>
          </a:blip>
          <a:srcRect/>
          <a:stretch/>
        </p:blipFill>
        <p:spPr>
          <a:xfrm>
            <a:off x="8532957" y="358779"/>
            <a:ext cx="1994720" cy="913965"/>
          </a:xfrm>
          <a:prstGeom prst="rect">
            <a:avLst/>
          </a:prstGeom>
          <a:noFill/>
          <a:ln>
            <a:noFill/>
          </a:ln>
        </p:spPr>
      </p:pic>
      <p:sp>
        <p:nvSpPr>
          <p:cNvPr id="225" name="Google Shape;225;p13">
            <a:extLst>
              <a:ext uri="{FF2B5EF4-FFF2-40B4-BE49-F238E27FC236}">
                <a16:creationId xmlns:a16="http://schemas.microsoft.com/office/drawing/2014/main" id="{D2C71A1B-8CF8-47FB-DD4D-B7137C25E97F}"/>
              </a:ext>
            </a:extLst>
          </p:cNvPr>
          <p:cNvSpPr txBox="1"/>
          <p:nvPr/>
        </p:nvSpPr>
        <p:spPr>
          <a:xfrm>
            <a:off x="10781974" y="446430"/>
            <a:ext cx="10300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FF0000"/>
                </a:solidFill>
                <a:latin typeface="Corbel"/>
                <a:ea typeface="Corbel"/>
                <a:cs typeface="Corbel"/>
                <a:sym typeface="Corbel"/>
              </a:rPr>
              <a:t>App. XX</a:t>
            </a:r>
            <a:endParaRPr>
              <a:solidFill>
                <a:srgbClr val="FF0000"/>
              </a:solidFill>
            </a:endParaRPr>
          </a:p>
        </p:txBody>
      </p:sp>
      <p:sp>
        <p:nvSpPr>
          <p:cNvPr id="2" name="Google Shape;226;p13">
            <a:extLst>
              <a:ext uri="{FF2B5EF4-FFF2-40B4-BE49-F238E27FC236}">
                <a16:creationId xmlns:a16="http://schemas.microsoft.com/office/drawing/2014/main" id="{6435B148-2AFD-41FD-3A4C-73990D8CABD8}"/>
              </a:ext>
            </a:extLst>
          </p:cNvPr>
          <p:cNvSpPr txBox="1"/>
          <p:nvPr/>
        </p:nvSpPr>
        <p:spPr>
          <a:xfrm>
            <a:off x="241541" y="1965373"/>
            <a:ext cx="1248864" cy="1200288"/>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r>
              <a:rPr lang="en-GB" sz="1800" dirty="0">
                <a:solidFill>
                  <a:schemeClr val="tx1"/>
                </a:solidFill>
                <a:latin typeface="Calibri"/>
                <a:ea typeface="Calibri"/>
                <a:cs typeface="Calibri"/>
                <a:sym typeface="Calibri"/>
              </a:rPr>
              <a:t>Energy and Domestic Retrofit </a:t>
            </a:r>
            <a:r>
              <a:rPr lang="en-GB" sz="1800" dirty="0">
                <a:solidFill>
                  <a:schemeClr val="tx1"/>
                </a:solidFill>
                <a:latin typeface="Corbel"/>
                <a:sym typeface="Corbel"/>
              </a:rPr>
              <a:t>Projects</a:t>
            </a:r>
            <a:endParaRPr dirty="0">
              <a:solidFill>
                <a:schemeClr val="tx1"/>
              </a:solidFill>
            </a:endParaRPr>
          </a:p>
        </p:txBody>
      </p:sp>
      <p:cxnSp>
        <p:nvCxnSpPr>
          <p:cNvPr id="3" name="Google Shape;227;p13">
            <a:extLst>
              <a:ext uri="{FF2B5EF4-FFF2-40B4-BE49-F238E27FC236}">
                <a16:creationId xmlns:a16="http://schemas.microsoft.com/office/drawing/2014/main" id="{144B2FD1-A531-ED40-D5DD-3E87FD097AA5}"/>
              </a:ext>
            </a:extLst>
          </p:cNvPr>
          <p:cNvCxnSpPr/>
          <p:nvPr/>
        </p:nvCxnSpPr>
        <p:spPr>
          <a:xfrm>
            <a:off x="1637716" y="2352418"/>
            <a:ext cx="889348" cy="0"/>
          </a:xfrm>
          <a:prstGeom prst="straightConnector1">
            <a:avLst/>
          </a:prstGeom>
          <a:noFill/>
          <a:ln w="9525" cap="flat" cmpd="sng">
            <a:solidFill>
              <a:schemeClr val="accent1"/>
            </a:solidFill>
            <a:prstDash val="solid"/>
            <a:miter lim="800000"/>
            <a:headEnd type="none" w="sm" len="sm"/>
            <a:tailEnd type="triangle" w="med" len="med"/>
          </a:ln>
        </p:spPr>
      </p:cxnSp>
      <p:sp>
        <p:nvSpPr>
          <p:cNvPr id="5" name="TextBox 4">
            <a:extLst>
              <a:ext uri="{FF2B5EF4-FFF2-40B4-BE49-F238E27FC236}">
                <a16:creationId xmlns:a16="http://schemas.microsoft.com/office/drawing/2014/main" id="{E530B50D-8D37-D84C-5CFE-727E39BDEC95}"/>
              </a:ext>
            </a:extLst>
          </p:cNvPr>
          <p:cNvSpPr txBox="1"/>
          <p:nvPr/>
        </p:nvSpPr>
        <p:spPr>
          <a:xfrm>
            <a:off x="2943611" y="1525040"/>
            <a:ext cx="7757984" cy="4280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4D3E2F"/>
                </a:solidFill>
                <a:latin typeface="Calibri"/>
              </a:rPr>
              <a:t>​</a:t>
            </a:r>
            <a:endParaRPr lang="en-US" sz="1800" dirty="0">
              <a:solidFill>
                <a:srgbClr val="4D3E2F"/>
              </a:solidFill>
              <a:latin typeface="Calibri" panose="020F0502020204030204" pitchFamily="34" charset="0"/>
              <a:ea typeface="Calibri" panose="020F0502020204030204" pitchFamily="34" charset="0"/>
              <a:cs typeface="Calibri" panose="020F0502020204030204" pitchFamily="34" charset="0"/>
            </a:endParaRPr>
          </a:p>
          <a:p>
            <a:pPr>
              <a:lnSpc>
                <a:spcPts val="1875"/>
              </a:lnSpc>
            </a:pP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Surrey Energy Partnership:</a:t>
            </a:r>
            <a:r>
              <a:rPr lang="en-GB" sz="1800" dirty="0">
                <a:latin typeface="Calibri" panose="020F0502020204030204" pitchFamily="34" charset="0"/>
                <a:ea typeface="Calibri" panose="020F0502020204030204" pitchFamily="34" charset="0"/>
                <a:cs typeface="Calibri" panose="020F0502020204030204" pitchFamily="34" charset="0"/>
              </a:rPr>
              <a:t> a network to support the transition to fair, equitable and sustainable energy in Surrey. Events held: Housing Retrofit workshop May 23, Housing Retrofit event Feb 24 and Renewable Energy for Surrey Jul 24. </a:t>
            </a:r>
            <a:r>
              <a:rPr lang="en-US" sz="1800" dirty="0">
                <a:latin typeface="Calibri" panose="020F0502020204030204" pitchFamily="34" charset="0"/>
                <a:ea typeface="Calibri" panose="020F0502020204030204" pitchFamily="34" charset="0"/>
                <a:cs typeface="Calibri" panose="020F0502020204030204" pitchFamily="34" charset="0"/>
              </a:rPr>
              <a:t>​</a:t>
            </a:r>
          </a:p>
          <a:p>
            <a:pPr marL="210185" indent="-210185">
              <a:lnSpc>
                <a:spcPts val="1875"/>
              </a:lnSpc>
              <a:buFont typeface=""/>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a:lnSpc>
                <a:spcPts val="1875"/>
              </a:lnSpc>
            </a:pP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Local Energy Advice Demonstrator</a:t>
            </a:r>
            <a:r>
              <a:rPr lang="en-GB" sz="1800" dirty="0">
                <a:latin typeface="Calibri" panose="020F0502020204030204" pitchFamily="34" charset="0"/>
                <a:ea typeface="Calibri" panose="020F0502020204030204" pitchFamily="34" charset="0"/>
                <a:cs typeface="Calibri" panose="020F0502020204030204" pitchFamily="34" charset="0"/>
              </a:rPr>
              <a:t>. Sep 23 – Mar 25. We are a partner in the DESNZ / SCC funded LEAD project. We held 5 focus groups (Nov 23 – May 24) to inform the home energy advice project, and deliver home energy advice through local talks &amp; events, and in-depth support to Surrey residents via home visits (HEAT Plus). </a:t>
            </a:r>
            <a:r>
              <a:rPr lang="en-US" sz="1800" dirty="0">
                <a:latin typeface="Calibri" panose="020F0502020204030204" pitchFamily="34" charset="0"/>
                <a:ea typeface="Calibri" panose="020F0502020204030204" pitchFamily="34" charset="0"/>
                <a:cs typeface="Calibri" panose="020F0502020204030204" pitchFamily="34" charset="0"/>
              </a:rPr>
              <a:t>​</a:t>
            </a:r>
            <a:r>
              <a:rPr lang="en-US" sz="1800" i="1" dirty="0">
                <a:latin typeface="Calibri" panose="020F0502020204030204" pitchFamily="34" charset="0"/>
                <a:ea typeface="Calibri" panose="020F0502020204030204" pitchFamily="34" charset="0"/>
                <a:cs typeface="Calibri" panose="020F0502020204030204" pitchFamily="34" charset="0"/>
              </a:rPr>
              <a:t>See appendices 4 and 5.</a:t>
            </a:r>
          </a:p>
          <a:p>
            <a:pPr>
              <a:lnSpc>
                <a:spcPts val="1875"/>
              </a:lnSpc>
            </a:pPr>
            <a:endParaRPr lang="en-US" sz="1800" i="1" dirty="0">
              <a:solidFill>
                <a:srgbClr val="4D3E2F"/>
              </a:solidFill>
              <a:latin typeface="Calibri" panose="020F0502020204030204" pitchFamily="34" charset="0"/>
              <a:ea typeface="Calibri" panose="020F0502020204030204" pitchFamily="34" charset="0"/>
              <a:cs typeface="Calibri" panose="020F0502020204030204" pitchFamily="34" charset="0"/>
            </a:endParaRPr>
          </a:p>
          <a:p>
            <a:pPr>
              <a:lnSpc>
                <a:spcPts val="1875"/>
              </a:lnSpc>
            </a:pP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Local Area Retrofit Accelerator</a:t>
            </a:r>
            <a:r>
              <a:rPr lang="en-GB" sz="1800" dirty="0">
                <a:solidFill>
                  <a:srgbClr val="4D3E2F"/>
                </a:solidFill>
                <a:latin typeface="Calibri" panose="020F0502020204030204" pitchFamily="34" charset="0"/>
                <a:ea typeface="Calibri" panose="020F0502020204030204" pitchFamily="34" charset="0"/>
                <a:cs typeface="Calibri" panose="020F0502020204030204" pitchFamily="34" charset="0"/>
              </a:rPr>
              <a:t>. We are a stakeholder in the LARA (Local Area Retrofit Accelerator) project alongside commercial and training operators, community groups and the public sector. Led by the MSC Foundation, this aims to scale up retrofit in Surrey.</a:t>
            </a:r>
            <a:endParaRPr lang="en-US" sz="1800" dirty="0">
              <a:solidFill>
                <a:srgbClr val="4D3E2F"/>
              </a:solidFill>
              <a:latin typeface="Calibri" panose="020F0502020204030204" pitchFamily="34" charset="0"/>
              <a:ea typeface="Calibri" panose="020F0502020204030204" pitchFamily="34" charset="0"/>
              <a:cs typeface="Calibri" panose="020F0502020204030204" pitchFamily="34" charset="0"/>
            </a:endParaRPr>
          </a:p>
          <a:p>
            <a:pPr>
              <a:lnSpc>
                <a:spcPts val="1575"/>
              </a:lnSpc>
            </a:pPr>
            <a:r>
              <a:rPr lang="en-US" sz="2000" dirty="0">
                <a:solidFill>
                  <a:srgbClr val="4D3E2F"/>
                </a:solidFill>
                <a:latin typeface="Calibri"/>
              </a:rPr>
              <a:t>​</a:t>
            </a:r>
          </a:p>
          <a:p>
            <a:pPr marL="210185" indent="-210185">
              <a:lnSpc>
                <a:spcPts val="1650"/>
              </a:lnSpc>
              <a:buFont typeface=""/>
              <a:buChar char="•"/>
            </a:pPr>
            <a:endParaRPr lang="en-GB" sz="2400" dirty="0">
              <a:solidFill>
                <a:srgbClr val="4D3E2F"/>
              </a:solidFill>
              <a:ea typeface="Calibri"/>
            </a:endParaRPr>
          </a:p>
        </p:txBody>
      </p:sp>
      <p:sp>
        <p:nvSpPr>
          <p:cNvPr id="4" name="Google Shape;234;p13">
            <a:extLst>
              <a:ext uri="{FF2B5EF4-FFF2-40B4-BE49-F238E27FC236}">
                <a16:creationId xmlns:a16="http://schemas.microsoft.com/office/drawing/2014/main" id="{9F9E759F-7A8C-C084-4061-4FFF0647CA9F}"/>
              </a:ext>
            </a:extLst>
          </p:cNvPr>
          <p:cNvSpPr txBox="1"/>
          <p:nvPr/>
        </p:nvSpPr>
        <p:spPr>
          <a:xfrm>
            <a:off x="2943611" y="5508962"/>
            <a:ext cx="6738957" cy="646290"/>
          </a:xfrm>
          <a:prstGeom prst="rect">
            <a:avLst/>
          </a:prstGeom>
          <a:noFill/>
          <a:ln>
            <a:noFill/>
          </a:ln>
        </p:spPr>
        <p:txBody>
          <a:bodyPr spcFirstLastPara="1" wrap="square" lIns="91425" tIns="45700" rIns="91425" bIns="45700" anchor="t" anchorCtr="0">
            <a:spAutoFit/>
          </a:bodyPr>
          <a:lstStyle/>
          <a:p>
            <a:r>
              <a:rPr lang="en-GB" sz="180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Corbel"/>
              </a:rPr>
              <a:t>SyCCom</a:t>
            </a:r>
            <a:r>
              <a:rPr lang="en-GB" sz="1800" dirty="0">
                <a:solidFill>
                  <a:srgbClr val="0070C0"/>
                </a:solidFill>
                <a:latin typeface="Calibri" panose="020F0502020204030204" pitchFamily="34" charset="0"/>
                <a:ea typeface="Calibri" panose="020F0502020204030204" pitchFamily="34" charset="0"/>
                <a:cs typeface="Calibri" panose="020F0502020204030204" pitchFamily="34" charset="0"/>
                <a:sym typeface="Corbel"/>
              </a:rPr>
              <a:t> </a:t>
            </a:r>
            <a:r>
              <a:rPr lang="en-GB" sz="180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Corbel"/>
              </a:rPr>
              <a:t>counsultation</a:t>
            </a:r>
            <a:r>
              <a:rPr lang="en-GB" sz="1800" dirty="0">
                <a:solidFill>
                  <a:srgbClr val="0070C0"/>
                </a:solidFill>
                <a:latin typeface="Calibri" panose="020F0502020204030204" pitchFamily="34" charset="0"/>
                <a:ea typeface="Calibri" panose="020F0502020204030204" pitchFamily="34" charset="0"/>
                <a:cs typeface="Calibri" panose="020F0502020204030204" pitchFamily="34" charset="0"/>
                <a:sym typeface="Corbel"/>
              </a:rPr>
              <a:t> responses</a:t>
            </a:r>
            <a:r>
              <a:rPr lang="en-GB"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orbel"/>
              </a:rPr>
              <a:t> e.g. Transport in South East, Gatwick expansion, National Integrated Transport Strategy. </a:t>
            </a:r>
            <a:r>
              <a:rPr lang="en-GB" sz="1800" i="1" dirty="0">
                <a:solidFill>
                  <a:schemeClr val="bg2"/>
                </a:solidFill>
                <a:latin typeface="Calibri" panose="020F0502020204030204" pitchFamily="34" charset="0"/>
                <a:ea typeface="Calibri" panose="020F0502020204030204" pitchFamily="34" charset="0"/>
                <a:cs typeface="Calibri" panose="020F0502020204030204" pitchFamily="34" charset="0"/>
                <a:sym typeface="Calibri"/>
              </a:rPr>
              <a:t>See app 6.</a:t>
            </a:r>
            <a:r>
              <a:rPr lang="en-GB" sz="1800" dirty="0">
                <a:solidFill>
                  <a:schemeClr val="bg2"/>
                </a:solidFill>
                <a:latin typeface="Calibri" panose="020F0502020204030204" pitchFamily="34" charset="0"/>
                <a:ea typeface="Calibri" panose="020F0502020204030204" pitchFamily="34" charset="0"/>
                <a:cs typeface="Calibri" panose="020F0502020204030204" pitchFamily="34" charset="0"/>
                <a:sym typeface="Corbel"/>
              </a:rPr>
              <a:t>                               </a:t>
            </a:r>
            <a:endParaRPr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232;p13">
            <a:extLst>
              <a:ext uri="{FF2B5EF4-FFF2-40B4-BE49-F238E27FC236}">
                <a16:creationId xmlns:a16="http://schemas.microsoft.com/office/drawing/2014/main" id="{C2052C32-E455-A006-87C8-F433D18E30E9}"/>
              </a:ext>
            </a:extLst>
          </p:cNvPr>
          <p:cNvSpPr txBox="1"/>
          <p:nvPr/>
        </p:nvSpPr>
        <p:spPr>
          <a:xfrm>
            <a:off x="71156" y="5663616"/>
            <a:ext cx="2415260" cy="369332"/>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Thought Leadership</a:t>
            </a:r>
            <a:endParaRPr/>
          </a:p>
        </p:txBody>
      </p:sp>
      <p:cxnSp>
        <p:nvCxnSpPr>
          <p:cNvPr id="7" name="Google Shape;233;p13">
            <a:extLst>
              <a:ext uri="{FF2B5EF4-FFF2-40B4-BE49-F238E27FC236}">
                <a16:creationId xmlns:a16="http://schemas.microsoft.com/office/drawing/2014/main" id="{82C3C542-EAEC-8AA2-8FD9-71C645C288F2}"/>
              </a:ext>
            </a:extLst>
          </p:cNvPr>
          <p:cNvCxnSpPr/>
          <p:nvPr/>
        </p:nvCxnSpPr>
        <p:spPr>
          <a:xfrm>
            <a:off x="2580356" y="5849719"/>
            <a:ext cx="363255" cy="0"/>
          </a:xfrm>
          <a:prstGeom prst="straightConnector1">
            <a:avLst/>
          </a:prstGeom>
          <a:noFill/>
          <a:ln w="9525" cap="flat" cmpd="sng">
            <a:solidFill>
              <a:schemeClr val="accent1"/>
            </a:solidFill>
            <a:prstDash val="solid"/>
            <a:miter lim="800000"/>
            <a:headEnd type="none" w="sm" len="sm"/>
            <a:tailEnd type="triangle" w="med" len="med"/>
          </a:ln>
        </p:spPr>
      </p:cxnSp>
    </p:spTree>
    <p:extLst>
      <p:ext uri="{BB962C8B-B14F-4D97-AF65-F5344CB8AC3E}">
        <p14:creationId xmlns:p14="http://schemas.microsoft.com/office/powerpoint/2010/main" val="362754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1" name="Google Shape;181;p9"/>
          <p:cNvSpPr txBox="1"/>
          <p:nvPr/>
        </p:nvSpPr>
        <p:spPr>
          <a:xfrm>
            <a:off x="9356942" y="209810"/>
            <a:ext cx="22296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                               </a:t>
            </a:r>
            <a:endParaRPr/>
          </a:p>
        </p:txBody>
      </p:sp>
      <p:sp>
        <p:nvSpPr>
          <p:cNvPr id="182" name="Google Shape;182;p9"/>
          <p:cNvSpPr txBox="1"/>
          <p:nvPr/>
        </p:nvSpPr>
        <p:spPr>
          <a:xfrm>
            <a:off x="827763" y="565483"/>
            <a:ext cx="849264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Calibri"/>
                <a:ea typeface="Calibri"/>
                <a:cs typeface="Calibri"/>
                <a:sym typeface="Calibri"/>
              </a:rPr>
              <a:t>Objectives over the next 12 months</a:t>
            </a:r>
            <a:endParaRPr/>
          </a:p>
        </p:txBody>
      </p:sp>
      <p:sp>
        <p:nvSpPr>
          <p:cNvPr id="183" name="Google Shape;183;p9"/>
          <p:cNvSpPr txBox="1"/>
          <p:nvPr/>
        </p:nvSpPr>
        <p:spPr>
          <a:xfrm>
            <a:off x="1114815" y="1493109"/>
            <a:ext cx="10471759" cy="5170542"/>
          </a:xfrm>
          <a:prstGeom prst="rect">
            <a:avLst/>
          </a:prstGeom>
          <a:noFill/>
          <a:ln>
            <a:noFill/>
          </a:ln>
        </p:spPr>
        <p:txBody>
          <a:bodyPr spcFirstLastPara="1" wrap="square" lIns="91425" tIns="45700" rIns="91425" bIns="45700" anchor="t" anchorCtr="0">
            <a:spAutoFit/>
          </a:bodyPr>
          <a:lstStyle/>
          <a:p>
            <a:pPr marL="285750" indent="-285750">
              <a:lnSpc>
                <a:spcPct val="107000"/>
              </a:lnSpc>
              <a:buSzPts val="2000"/>
              <a:buFont typeface="Arial"/>
              <a:buChar char="•"/>
            </a:pPr>
            <a:r>
              <a:rPr lang="en-GB" sz="1700" dirty="0">
                <a:latin typeface="Calibri"/>
                <a:ea typeface="Calibri"/>
                <a:cs typeface="Calibri"/>
                <a:sym typeface="Calibri"/>
              </a:rPr>
              <a:t>Continuing to grow, develop and support our network of community organisations, and use our influence to feedback thought leadership, in order to improve future policy, and shape a more effective climate delivery structure.</a:t>
            </a:r>
            <a:endParaRPr lang="en-GB" sz="1700" dirty="0">
              <a:latin typeface="Calibri"/>
              <a:ea typeface="Calibri"/>
            </a:endParaRPr>
          </a:p>
          <a:p>
            <a:pPr marL="285750" indent="-285750">
              <a:lnSpc>
                <a:spcPct val="107000"/>
              </a:lnSpc>
              <a:spcBef>
                <a:spcPts val="800"/>
              </a:spcBef>
              <a:buSzPts val="2000"/>
              <a:buFont typeface="Arial"/>
              <a:buChar char="•"/>
            </a:pPr>
            <a:r>
              <a:rPr lang="en-GB" sz="1700" dirty="0">
                <a:latin typeface="Calibri"/>
                <a:ea typeface="Calibri"/>
                <a:cs typeface="Calibri"/>
                <a:sym typeface="Calibri"/>
              </a:rPr>
              <a:t>Continue to support Surrey’s Greener Futures Board, and push for climate and nature recovery to be taken into account in the local government reorganisation (occurring as part of the Government's English Devolution White Paper).</a:t>
            </a:r>
            <a:endParaRPr lang="en-GB" sz="1700" dirty="0">
              <a:latin typeface="Calibri"/>
              <a:ea typeface="Calibri"/>
            </a:endParaRPr>
          </a:p>
          <a:p>
            <a:pPr marL="342900" indent="-342900">
              <a:lnSpc>
                <a:spcPct val="107000"/>
              </a:lnSpc>
              <a:spcBef>
                <a:spcPts val="800"/>
              </a:spcBef>
              <a:buSzPts val="2000"/>
              <a:buFont typeface="Arial"/>
              <a:buChar char="•"/>
            </a:pPr>
            <a:r>
              <a:rPr lang="en-GB" sz="1700" dirty="0">
                <a:latin typeface="Calibri"/>
                <a:ea typeface="Calibri"/>
                <a:cs typeface="Calibri"/>
                <a:sym typeface="Calibri"/>
              </a:rPr>
              <a:t>Continue working on our ‘What’s Stopping Us Stopping Climate Change’ project in conjunction with the University of Surrey. Funding to continue this is being sought from the National Lottery Climate Action Fund – Our Shared Future, joint with Surrey County Council, the University of Surrey and Carbon Zero Guildford.</a:t>
            </a:r>
            <a:endParaRPr lang="en-GB" sz="1700" dirty="0">
              <a:latin typeface="Calibri"/>
              <a:ea typeface="Calibri"/>
            </a:endParaRPr>
          </a:p>
          <a:p>
            <a:pPr marL="285750" indent="-285750">
              <a:lnSpc>
                <a:spcPct val="107000"/>
              </a:lnSpc>
              <a:spcBef>
                <a:spcPts val="800"/>
              </a:spcBef>
              <a:buSzPts val="2000"/>
              <a:buFont typeface="Arial"/>
              <a:buChar char="•"/>
            </a:pPr>
            <a:r>
              <a:rPr lang="en-GB" sz="1700" dirty="0">
                <a:latin typeface="Calibri"/>
                <a:ea typeface="Calibri"/>
                <a:cs typeface="Calibri"/>
                <a:sym typeface="Calibri"/>
              </a:rPr>
              <a:t>Develop new projects and continue projects with a range of partners, such as: UK Power Networks and Community Energy South – Leaving no one behind; Community Energy for Surrey; and the LARA (Local Area Retrofit Accelerator) project.</a:t>
            </a:r>
            <a:endParaRPr lang="en-GB" sz="1700" dirty="0">
              <a:latin typeface="Calibri"/>
              <a:ea typeface="Calibri"/>
            </a:endParaRPr>
          </a:p>
          <a:p>
            <a:pPr marL="285750" indent="-285750">
              <a:lnSpc>
                <a:spcPct val="107000"/>
              </a:lnSpc>
              <a:spcBef>
                <a:spcPts val="800"/>
              </a:spcBef>
              <a:buSzPts val="2000"/>
              <a:buFont typeface="Arial"/>
              <a:buChar char="•"/>
            </a:pPr>
            <a:r>
              <a:rPr lang="en-GB" sz="1700" dirty="0">
                <a:latin typeface="Calibri"/>
                <a:ea typeface="Calibri"/>
                <a:cs typeface="Calibri"/>
                <a:sym typeface="Calibri"/>
              </a:rPr>
              <a:t>Strengthen the funding of the Commission and associated projects, e.g. current core funding support from Surrey County Council and Surrey Wildlife Trust. </a:t>
            </a:r>
            <a:endParaRPr lang="en-GB" sz="1700" dirty="0">
              <a:latin typeface="Calibri"/>
            </a:endParaRPr>
          </a:p>
          <a:p>
            <a:pPr marL="285750" indent="-285750">
              <a:lnSpc>
                <a:spcPct val="107000"/>
              </a:lnSpc>
              <a:spcBef>
                <a:spcPts val="800"/>
              </a:spcBef>
              <a:buSzPts val="2000"/>
              <a:buFont typeface="Arial"/>
              <a:buChar char="•"/>
            </a:pPr>
            <a:r>
              <a:rPr lang="en-GB" sz="1700" dirty="0">
                <a:latin typeface="Calibri"/>
                <a:ea typeface="Calibri"/>
                <a:cs typeface="Calibri"/>
                <a:sym typeface="Calibri"/>
              </a:rPr>
              <a:t>Continue to strengthen our volunteer and paid support base to provide all the above.</a:t>
            </a:r>
            <a:endParaRPr lang="en-GB" sz="1700" dirty="0">
              <a:latin typeface="Calibri"/>
              <a:ea typeface="Calibri"/>
            </a:endParaRPr>
          </a:p>
          <a:p>
            <a:pPr marL="285750" indent="-285750">
              <a:lnSpc>
                <a:spcPct val="107000"/>
              </a:lnSpc>
              <a:spcBef>
                <a:spcPts val="800"/>
              </a:spcBef>
              <a:buSzPts val="2000"/>
              <a:buFont typeface="Arial"/>
              <a:buChar char="•"/>
            </a:pPr>
            <a:endParaRPr lang="en-GB" sz="1600" dirty="0">
              <a:solidFill>
                <a:srgbClr val="000000"/>
              </a:solidFill>
              <a:latin typeface="Calibri"/>
              <a:ea typeface="Calibri"/>
              <a:cs typeface="Calibri"/>
            </a:endParaRPr>
          </a:p>
        </p:txBody>
      </p:sp>
      <p:pic>
        <p:nvPicPr>
          <p:cNvPr id="184" name="Google Shape;184;p9" descr="A picture containing text&#10;&#10;Description automatically generated"/>
          <p:cNvPicPr preferRelativeResize="0"/>
          <p:nvPr/>
        </p:nvPicPr>
        <p:blipFill rotWithShape="1">
          <a:blip r:embed="rId3">
            <a:alphaModFix/>
          </a:blip>
          <a:srcRect/>
          <a:stretch/>
        </p:blipFill>
        <p:spPr>
          <a:xfrm>
            <a:off x="7951992" y="194349"/>
            <a:ext cx="1994720" cy="91396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443843ED-DF3E-EFAB-A1FF-9C1FFBFC80E4}"/>
            </a:ext>
          </a:extLst>
        </p:cNvPr>
        <p:cNvGrpSpPr/>
        <p:nvPr/>
      </p:nvGrpSpPr>
      <p:grpSpPr>
        <a:xfrm>
          <a:off x="0" y="0"/>
          <a:ext cx="0" cy="0"/>
          <a:chOff x="0" y="0"/>
          <a:chExt cx="0" cy="0"/>
        </a:xfrm>
      </p:grpSpPr>
      <p:sp>
        <p:nvSpPr>
          <p:cNvPr id="181" name="Google Shape;181;p9">
            <a:extLst>
              <a:ext uri="{FF2B5EF4-FFF2-40B4-BE49-F238E27FC236}">
                <a16:creationId xmlns:a16="http://schemas.microsoft.com/office/drawing/2014/main" id="{0164D192-179E-8130-A347-7EB73AD88E54}"/>
              </a:ext>
            </a:extLst>
          </p:cNvPr>
          <p:cNvSpPr txBox="1"/>
          <p:nvPr/>
        </p:nvSpPr>
        <p:spPr>
          <a:xfrm>
            <a:off x="9356942" y="209810"/>
            <a:ext cx="22296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                               </a:t>
            </a:r>
            <a:endParaRPr/>
          </a:p>
        </p:txBody>
      </p:sp>
      <p:sp>
        <p:nvSpPr>
          <p:cNvPr id="182" name="Google Shape;182;p9">
            <a:extLst>
              <a:ext uri="{FF2B5EF4-FFF2-40B4-BE49-F238E27FC236}">
                <a16:creationId xmlns:a16="http://schemas.microsoft.com/office/drawing/2014/main" id="{FD2E2BC3-51ED-1B00-A8E5-2E2D7944E3DF}"/>
              </a:ext>
            </a:extLst>
          </p:cNvPr>
          <p:cNvSpPr txBox="1"/>
          <p:nvPr/>
        </p:nvSpPr>
        <p:spPr>
          <a:xfrm>
            <a:off x="453403" y="348330"/>
            <a:ext cx="451425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Calibri"/>
                <a:ea typeface="Calibri"/>
                <a:cs typeface="Calibri"/>
                <a:sym typeface="Calibri"/>
              </a:rPr>
              <a:t>Financial Report Apr 23 – Apr 24</a:t>
            </a:r>
            <a:endParaRPr/>
          </a:p>
        </p:txBody>
      </p:sp>
      <p:sp>
        <p:nvSpPr>
          <p:cNvPr id="183" name="Google Shape;183;p9">
            <a:extLst>
              <a:ext uri="{FF2B5EF4-FFF2-40B4-BE49-F238E27FC236}">
                <a16:creationId xmlns:a16="http://schemas.microsoft.com/office/drawing/2014/main" id="{4A3AA4FE-7986-824F-F791-7D1997032AC1}"/>
              </a:ext>
            </a:extLst>
          </p:cNvPr>
          <p:cNvSpPr txBox="1"/>
          <p:nvPr/>
        </p:nvSpPr>
        <p:spPr>
          <a:xfrm>
            <a:off x="576505" y="798589"/>
            <a:ext cx="7375487" cy="824416"/>
          </a:xfrm>
          <a:prstGeom prst="rect">
            <a:avLst/>
          </a:prstGeom>
          <a:noFill/>
          <a:ln>
            <a:noFill/>
          </a:ln>
        </p:spPr>
        <p:txBody>
          <a:bodyPr spcFirstLastPara="1" wrap="square" lIns="91425" tIns="45700" rIns="91425" bIns="45700" anchor="t" anchorCtr="0">
            <a:spAutoFit/>
          </a:bodyPr>
          <a:lstStyle/>
          <a:p>
            <a:pPr>
              <a:lnSpc>
                <a:spcPct val="107000"/>
              </a:lnSpc>
              <a:spcAft>
                <a:spcPts val="800"/>
              </a:spcAft>
              <a:buNone/>
            </a:pPr>
            <a:r>
              <a:rPr lang="en-GB" sz="1600" kern="100">
                <a:effectLst/>
                <a:latin typeface="Aptos" panose="020B0004020202020204" pitchFamily="34" charset="0"/>
                <a:ea typeface="Aptos" panose="020B0004020202020204" pitchFamily="34" charset="0"/>
                <a:cs typeface="Times New Roman" panose="02020603050405020304" pitchFamily="18" charset="0"/>
              </a:rPr>
              <a:t>Profit and loss account items for the year ended 30 April 2024 </a:t>
            </a:r>
          </a:p>
          <a:p>
            <a:pPr>
              <a:lnSpc>
                <a:spcPct val="107000"/>
              </a:lnSpc>
              <a:spcAft>
                <a:spcPts val="800"/>
              </a:spcAft>
            </a:pPr>
            <a:r>
              <a:rPr lang="en-GB" sz="1600" i="1" kern="100">
                <a:effectLst/>
                <a:latin typeface="Aptos" panose="020B0004020202020204" pitchFamily="34" charset="0"/>
                <a:ea typeface="Aptos" panose="020B0004020202020204" pitchFamily="34" charset="0"/>
                <a:cs typeface="Times New Roman" panose="02020603050405020304" pitchFamily="18" charset="0"/>
              </a:rPr>
              <a:t>This schedule does not form part of the statutory accounts </a:t>
            </a:r>
            <a:endParaRPr sz="1600">
              <a:solidFill>
                <a:srgbClr val="000000"/>
              </a:solidFill>
              <a:latin typeface="Calibri"/>
              <a:ea typeface="Calibri"/>
              <a:cs typeface="Calibri"/>
              <a:sym typeface="Calibri"/>
            </a:endParaRPr>
          </a:p>
        </p:txBody>
      </p:sp>
      <p:pic>
        <p:nvPicPr>
          <p:cNvPr id="184" name="Google Shape;184;p9" descr="A picture containing text&#10;&#10;Description automatically generated">
            <a:extLst>
              <a:ext uri="{FF2B5EF4-FFF2-40B4-BE49-F238E27FC236}">
                <a16:creationId xmlns:a16="http://schemas.microsoft.com/office/drawing/2014/main" id="{9DB83ED3-4844-52D3-3328-0D22F05CC7EA}"/>
              </a:ext>
            </a:extLst>
          </p:cNvPr>
          <p:cNvPicPr preferRelativeResize="0"/>
          <p:nvPr/>
        </p:nvPicPr>
        <p:blipFill rotWithShape="1">
          <a:blip r:embed="rId3">
            <a:alphaModFix/>
          </a:blip>
          <a:srcRect/>
          <a:stretch/>
        </p:blipFill>
        <p:spPr>
          <a:xfrm>
            <a:off x="7951992" y="194349"/>
            <a:ext cx="1994720" cy="913965"/>
          </a:xfrm>
          <a:prstGeom prst="rect">
            <a:avLst/>
          </a:prstGeom>
          <a:noFill/>
          <a:ln>
            <a:noFill/>
          </a:ln>
        </p:spPr>
      </p:pic>
      <p:graphicFrame>
        <p:nvGraphicFramePr>
          <p:cNvPr id="2" name="Table 1">
            <a:extLst>
              <a:ext uri="{FF2B5EF4-FFF2-40B4-BE49-F238E27FC236}">
                <a16:creationId xmlns:a16="http://schemas.microsoft.com/office/drawing/2014/main" id="{63C5599D-32ED-76C0-0428-8E1E3B7414C8}"/>
              </a:ext>
            </a:extLst>
          </p:cNvPr>
          <p:cNvGraphicFramePr>
            <a:graphicFrameLocks noGrp="1"/>
          </p:cNvGraphicFramePr>
          <p:nvPr>
            <p:extLst>
              <p:ext uri="{D42A27DB-BD31-4B8C-83A1-F6EECF244321}">
                <p14:modId xmlns:p14="http://schemas.microsoft.com/office/powerpoint/2010/main" val="747946473"/>
              </p:ext>
            </p:extLst>
          </p:nvPr>
        </p:nvGraphicFramePr>
        <p:xfrm>
          <a:off x="554435" y="1562849"/>
          <a:ext cx="8248623" cy="4496562"/>
        </p:xfrm>
        <a:graphic>
          <a:graphicData uri="http://schemas.openxmlformats.org/drawingml/2006/table">
            <a:tbl>
              <a:tblPr firstRow="1" firstCol="1" bandRow="1">
                <a:tableStyleId>{5C22544A-7EE6-4342-B048-85BDC9FD1C3A}</a:tableStyleId>
              </a:tblPr>
              <a:tblGrid>
                <a:gridCol w="3626613">
                  <a:extLst>
                    <a:ext uri="{9D8B030D-6E8A-4147-A177-3AD203B41FA5}">
                      <a16:colId xmlns:a16="http://schemas.microsoft.com/office/drawing/2014/main" val="3330867399"/>
                    </a:ext>
                  </a:extLst>
                </a:gridCol>
                <a:gridCol w="2334792">
                  <a:extLst>
                    <a:ext uri="{9D8B030D-6E8A-4147-A177-3AD203B41FA5}">
                      <a16:colId xmlns:a16="http://schemas.microsoft.com/office/drawing/2014/main" val="1337804832"/>
                    </a:ext>
                  </a:extLst>
                </a:gridCol>
                <a:gridCol w="2287218">
                  <a:extLst>
                    <a:ext uri="{9D8B030D-6E8A-4147-A177-3AD203B41FA5}">
                      <a16:colId xmlns:a16="http://schemas.microsoft.com/office/drawing/2014/main" val="2145646250"/>
                    </a:ext>
                  </a:extLst>
                </a:gridCol>
              </a:tblGrid>
              <a:tr h="247385">
                <a:tc>
                  <a:txBody>
                    <a:bodyPr/>
                    <a:lstStyle/>
                    <a:p>
                      <a:pPr>
                        <a:lnSpc>
                          <a:spcPct val="107000"/>
                        </a:lnSpc>
                        <a:spcAft>
                          <a:spcPts val="800"/>
                        </a:spcAft>
                        <a:buNone/>
                      </a:pPr>
                      <a:r>
                        <a:rPr lang="en-GB" sz="1600" kern="100">
                          <a:effectLst/>
                        </a:rPr>
                        <a:t>Income</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2024,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2023,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705739491"/>
                  </a:ext>
                </a:extLst>
              </a:tr>
              <a:tr h="247385">
                <a:tc>
                  <a:txBody>
                    <a:bodyPr/>
                    <a:lstStyle/>
                    <a:p>
                      <a:pPr>
                        <a:lnSpc>
                          <a:spcPct val="107000"/>
                        </a:lnSpc>
                        <a:spcAft>
                          <a:spcPts val="800"/>
                        </a:spcAft>
                        <a:buNone/>
                      </a:pPr>
                      <a:r>
                        <a:rPr lang="en-GB" sz="1600" kern="100">
                          <a:effectLst/>
                        </a:rPr>
                        <a:t>Sales (income)</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46,170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14,899</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660574641"/>
                  </a:ext>
                </a:extLst>
              </a:tr>
              <a:tr h="247385">
                <a:tc>
                  <a:txBody>
                    <a:bodyPr/>
                    <a:lstStyle/>
                    <a:p>
                      <a:pPr>
                        <a:lnSpc>
                          <a:spcPct val="107000"/>
                        </a:lnSpc>
                        <a:spcAft>
                          <a:spcPts val="800"/>
                        </a:spcAft>
                        <a:buNone/>
                      </a:pPr>
                      <a:r>
                        <a:rPr lang="en-GB" sz="1600" kern="100">
                          <a:effectLst/>
                        </a:rPr>
                        <a:t>Other income (interest)</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120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200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1977056918"/>
                  </a:ext>
                </a:extLst>
              </a:tr>
              <a:tr h="247385">
                <a:tc>
                  <a:txBody>
                    <a:bodyPr/>
                    <a:lstStyle/>
                    <a:p>
                      <a:pP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u="sng" kern="100">
                          <a:effectLst/>
                        </a:rPr>
                        <a:t>46,290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3454452036"/>
                  </a:ext>
                </a:extLst>
              </a:tr>
              <a:tr h="247385">
                <a:tc>
                  <a:txBody>
                    <a:bodyPr/>
                    <a:lstStyle/>
                    <a:p>
                      <a:pP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3294804626"/>
                  </a:ext>
                </a:extLst>
              </a:tr>
              <a:tr h="247385">
                <a:tc>
                  <a:txBody>
                    <a:bodyPr/>
                    <a:lstStyle/>
                    <a:p>
                      <a:pPr>
                        <a:lnSpc>
                          <a:spcPct val="107000"/>
                        </a:lnSpc>
                        <a:spcAft>
                          <a:spcPts val="800"/>
                        </a:spcAft>
                        <a:buNone/>
                      </a:pPr>
                      <a:r>
                        <a:rPr lang="en-GB" sz="1600" kern="100">
                          <a:effectLst/>
                        </a:rPr>
                        <a:t>Outgoings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3608852615"/>
                  </a:ext>
                </a:extLst>
              </a:tr>
              <a:tr h="247385">
                <a:tc>
                  <a:txBody>
                    <a:bodyPr/>
                    <a:lstStyle/>
                    <a:p>
                      <a:pPr>
                        <a:lnSpc>
                          <a:spcPct val="107000"/>
                        </a:lnSpc>
                        <a:spcAft>
                          <a:spcPts val="800"/>
                        </a:spcAft>
                        <a:buNone/>
                      </a:pPr>
                      <a:r>
                        <a:rPr lang="en-GB" sz="1600" kern="100">
                          <a:effectLst/>
                        </a:rPr>
                        <a:t>Staff costs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25,821</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9,968</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2948076837"/>
                  </a:ext>
                </a:extLst>
              </a:tr>
              <a:tr h="247385">
                <a:tc>
                  <a:txBody>
                    <a:bodyPr/>
                    <a:lstStyle/>
                    <a:p>
                      <a:pPr>
                        <a:lnSpc>
                          <a:spcPct val="107000"/>
                        </a:lnSpc>
                        <a:spcAft>
                          <a:spcPts val="800"/>
                        </a:spcAft>
                        <a:buNone/>
                      </a:pPr>
                      <a:r>
                        <a:rPr lang="en-GB" sz="1600" kern="100">
                          <a:effectLst/>
                        </a:rPr>
                        <a:t>Purchases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4,262</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1542570750"/>
                  </a:ext>
                </a:extLst>
              </a:tr>
              <a:tr h="247385">
                <a:tc>
                  <a:txBody>
                    <a:bodyPr/>
                    <a:lstStyle/>
                    <a:p>
                      <a:pPr>
                        <a:lnSpc>
                          <a:spcPct val="107000"/>
                        </a:lnSpc>
                        <a:spcAft>
                          <a:spcPts val="800"/>
                        </a:spcAft>
                        <a:buNone/>
                      </a:pPr>
                      <a:r>
                        <a:rPr lang="en-GB" sz="1600" kern="100">
                          <a:effectLst/>
                        </a:rPr>
                        <a:t>Other costs: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1119845377"/>
                  </a:ext>
                </a:extLst>
              </a:tr>
              <a:tr h="247385">
                <a:tc>
                  <a:txBody>
                    <a:bodyPr/>
                    <a:lstStyle/>
                    <a:p>
                      <a:pPr marL="342900" lvl="0" indent="-342900">
                        <a:lnSpc>
                          <a:spcPct val="107000"/>
                        </a:lnSpc>
                        <a:spcAft>
                          <a:spcPts val="800"/>
                        </a:spcAft>
                        <a:buFont typeface="Aptos" panose="020B0004020202020204" pitchFamily="34" charset="0"/>
                        <a:buChar char="-"/>
                      </a:pPr>
                      <a:r>
                        <a:rPr lang="en-GB" sz="1600" kern="100">
                          <a:effectLst/>
                        </a:rPr>
                        <a:t>Premises / meeting costs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1,553</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1739103762"/>
                  </a:ext>
                </a:extLst>
              </a:tr>
              <a:tr h="247385">
                <a:tc>
                  <a:txBody>
                    <a:bodyPr/>
                    <a:lstStyle/>
                    <a:p>
                      <a:pPr marL="342900" lvl="0" indent="-342900">
                        <a:lnSpc>
                          <a:spcPct val="107000"/>
                        </a:lnSpc>
                        <a:spcAft>
                          <a:spcPts val="800"/>
                        </a:spcAft>
                        <a:buFont typeface="Aptos" panose="020B0004020202020204" pitchFamily="34" charset="0"/>
                        <a:buChar char="-"/>
                      </a:pPr>
                      <a:r>
                        <a:rPr lang="en-GB" sz="1600" kern="100">
                          <a:effectLst/>
                        </a:rPr>
                        <a:t>General administrative costs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1,913</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1,199</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649625066"/>
                  </a:ext>
                </a:extLst>
              </a:tr>
              <a:tr h="247385">
                <a:tc>
                  <a:txBody>
                    <a:bodyPr/>
                    <a:lstStyle/>
                    <a:p>
                      <a:pPr marL="342900" lvl="0" indent="-342900">
                        <a:lnSpc>
                          <a:spcPct val="107000"/>
                        </a:lnSpc>
                        <a:spcAft>
                          <a:spcPts val="800"/>
                        </a:spcAft>
                        <a:buFont typeface="Aptos" panose="020B0004020202020204" pitchFamily="34" charset="0"/>
                        <a:buChar char="-"/>
                      </a:pPr>
                      <a:r>
                        <a:rPr lang="en-GB" sz="1600" kern="100">
                          <a:effectLst/>
                        </a:rPr>
                        <a:t>Legal and professional costs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1,242</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600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3894388778"/>
                  </a:ext>
                </a:extLst>
              </a:tr>
              <a:tr h="247385">
                <a:tc>
                  <a:txBody>
                    <a:bodyPr/>
                    <a:lstStyle/>
                    <a:p>
                      <a:pPr marL="342900" lvl="0" indent="-342900">
                        <a:lnSpc>
                          <a:spcPct val="107000"/>
                        </a:lnSpc>
                        <a:spcAft>
                          <a:spcPts val="800"/>
                        </a:spcAft>
                        <a:buFont typeface="Aptos" panose="020B0004020202020204" pitchFamily="34" charset="0"/>
                        <a:buChar char="-"/>
                      </a:pPr>
                      <a:r>
                        <a:rPr lang="en-GB" sz="1600" kern="100">
                          <a:effectLst/>
                        </a:rPr>
                        <a:t>Subcontractor costs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5,270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3,290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3125074877"/>
                  </a:ext>
                </a:extLst>
              </a:tr>
              <a:tr h="247385">
                <a:tc>
                  <a:txBody>
                    <a:bodyPr/>
                    <a:lstStyle/>
                    <a:p>
                      <a:pP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u="sng" kern="100">
                          <a:effectLst/>
                        </a:rPr>
                        <a:t>40,061</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3140307265"/>
                  </a:ext>
                </a:extLst>
              </a:tr>
              <a:tr h="247385">
                <a:tc>
                  <a:txBody>
                    <a:bodyPr/>
                    <a:lstStyle/>
                    <a:p>
                      <a:pP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u="none" strike="noStrike"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3161818387"/>
                  </a:ext>
                </a:extLst>
              </a:tr>
              <a:tr h="247385">
                <a:tc>
                  <a:txBody>
                    <a:bodyPr/>
                    <a:lstStyle/>
                    <a:p>
                      <a:pPr>
                        <a:lnSpc>
                          <a:spcPct val="107000"/>
                        </a:lnSpc>
                        <a:spcAft>
                          <a:spcPts val="800"/>
                        </a:spcAft>
                        <a:buNone/>
                      </a:pPr>
                      <a:r>
                        <a:rPr lang="en-GB" sz="1600" kern="100">
                          <a:effectLst/>
                        </a:rPr>
                        <a:t>Surplus before tax</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6,229</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42</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168271309"/>
                  </a:ext>
                </a:extLst>
              </a:tr>
              <a:tr h="247385">
                <a:tc>
                  <a:txBody>
                    <a:bodyPr/>
                    <a:lstStyle/>
                    <a:p>
                      <a:pPr>
                        <a:lnSpc>
                          <a:spcPct val="107000"/>
                        </a:lnSpc>
                        <a:spcAft>
                          <a:spcPts val="800"/>
                        </a:spcAft>
                        <a:buNone/>
                      </a:pPr>
                      <a:r>
                        <a:rPr lang="en-GB" sz="1600" kern="100">
                          <a:effectLst/>
                        </a:rPr>
                        <a:t>Tax</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1256</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0</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2135907503"/>
                  </a:ext>
                </a:extLst>
              </a:tr>
              <a:tr h="247385">
                <a:tc>
                  <a:txBody>
                    <a:bodyPr/>
                    <a:lstStyle/>
                    <a:p>
                      <a:pPr>
                        <a:lnSpc>
                          <a:spcPct val="107000"/>
                        </a:lnSpc>
                        <a:spcAft>
                          <a:spcPts val="800"/>
                        </a:spcAft>
                        <a:buNone/>
                      </a:pPr>
                      <a:r>
                        <a:rPr lang="en-GB" sz="1600" kern="100">
                          <a:effectLst/>
                        </a:rPr>
                        <a:t>Surplus</a:t>
                      </a:r>
                    </a:p>
                  </a:txBody>
                  <a:tcPr marL="98808" marR="98808" marT="0" marB="0"/>
                </a:tc>
                <a:tc>
                  <a:txBody>
                    <a:bodyPr/>
                    <a:lstStyle/>
                    <a:p>
                      <a:pPr algn="r">
                        <a:lnSpc>
                          <a:spcPct val="107000"/>
                        </a:lnSpc>
                        <a:spcAft>
                          <a:spcPts val="800"/>
                        </a:spcAft>
                        <a:buNone/>
                      </a:pPr>
                      <a:r>
                        <a:rPr lang="en-GB" sz="1600" kern="100">
                          <a:effectLst/>
                        </a:rPr>
                        <a:t>4973</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tc>
                  <a:txBody>
                    <a:bodyPr/>
                    <a:lstStyle/>
                    <a:p>
                      <a:pPr algn="r">
                        <a:lnSpc>
                          <a:spcPct val="107000"/>
                        </a:lnSpc>
                        <a:spcAft>
                          <a:spcPts val="800"/>
                        </a:spcAft>
                        <a:buNone/>
                      </a:pPr>
                      <a:r>
                        <a:rPr lang="en-GB" sz="1600" kern="100">
                          <a:effectLst/>
                        </a:rPr>
                        <a:t>42</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98808" marR="98808" marT="0" marB="0"/>
                </a:tc>
                <a:extLst>
                  <a:ext uri="{0D108BD9-81ED-4DB2-BD59-A6C34878D82A}">
                    <a16:rowId xmlns:a16="http://schemas.microsoft.com/office/drawing/2014/main" val="464643819"/>
                  </a:ext>
                </a:extLst>
              </a:tr>
            </a:tbl>
          </a:graphicData>
        </a:graphic>
      </p:graphicFrame>
      <p:sp>
        <p:nvSpPr>
          <p:cNvPr id="4" name="TextBox 3">
            <a:extLst>
              <a:ext uri="{FF2B5EF4-FFF2-40B4-BE49-F238E27FC236}">
                <a16:creationId xmlns:a16="http://schemas.microsoft.com/office/drawing/2014/main" id="{9C48C505-2E6A-7987-A485-6087644DB63B}"/>
              </a:ext>
            </a:extLst>
          </p:cNvPr>
          <p:cNvSpPr txBox="1"/>
          <p:nvPr/>
        </p:nvSpPr>
        <p:spPr>
          <a:xfrm>
            <a:off x="8825128" y="1560943"/>
            <a:ext cx="3388942" cy="3248966"/>
          </a:xfrm>
          <a:prstGeom prst="rect">
            <a:avLst/>
          </a:prstGeom>
          <a:noFill/>
        </p:spPr>
        <p:txBody>
          <a:bodyPr wrap="square" lIns="91440" tIns="45720" rIns="91440" bIns="45720" anchor="t">
            <a:spAutoFit/>
          </a:bodyPr>
          <a:lstStyle/>
          <a:p>
            <a:pPr>
              <a:lnSpc>
                <a:spcPct val="107000"/>
              </a:lnSpc>
              <a:spcAft>
                <a:spcPts val="800"/>
              </a:spcAft>
              <a:buNone/>
            </a:pPr>
            <a:r>
              <a:rPr lang="en-GB" sz="1400" u="sng" kern="100" dirty="0">
                <a:effectLst/>
                <a:latin typeface="Aptos"/>
                <a:ea typeface="Aptos" panose="020B0004020202020204" pitchFamily="34" charset="0"/>
                <a:cs typeface="Times New Roman"/>
              </a:rPr>
              <a:t>Income:</a:t>
            </a:r>
            <a:endParaRPr lang="en-GB" sz="1400" kern="100" dirty="0">
              <a:effectLst/>
              <a:latin typeface="Aptos"/>
              <a:ea typeface="Aptos" panose="020B0004020202020204" pitchFamily="34" charset="0"/>
              <a:cs typeface="Times New Roman"/>
            </a:endParaRPr>
          </a:p>
          <a:p>
            <a:pPr>
              <a:lnSpc>
                <a:spcPct val="107000"/>
              </a:lnSpc>
              <a:spcAft>
                <a:spcPts val="800"/>
              </a:spcAft>
              <a:buNone/>
            </a:pPr>
            <a:r>
              <a:rPr lang="en-GB" sz="1400" kern="100" dirty="0">
                <a:effectLst/>
                <a:latin typeface="Aptos"/>
                <a:ea typeface="Aptos" panose="020B0004020202020204" pitchFamily="34" charset="0"/>
                <a:cs typeface="Times New Roman"/>
              </a:rPr>
              <a:t>From April 2023 our main funders were:</a:t>
            </a:r>
          </a:p>
          <a:p>
            <a:pPr lvl="0">
              <a:lnSpc>
                <a:spcPct val="107000"/>
              </a:lnSpc>
            </a:pPr>
            <a:r>
              <a:rPr lang="en-GB" sz="1400" kern="100" dirty="0">
                <a:effectLst/>
                <a:latin typeface="Aptos"/>
                <a:ea typeface="Aptos" panose="020B0004020202020204" pitchFamily="34" charset="0"/>
                <a:cs typeface="Times New Roman"/>
              </a:rPr>
              <a:t>Surrey County Council</a:t>
            </a:r>
          </a:p>
          <a:p>
            <a:pPr marL="285750" indent="-285750">
              <a:lnSpc>
                <a:spcPct val="107000"/>
              </a:lnSpc>
              <a:buFont typeface="Arial" panose="020B0604020202020204" pitchFamily="34" charset="0"/>
              <a:buChar char="•"/>
            </a:pPr>
            <a:r>
              <a:rPr lang="en-GB" sz="1400" kern="100" dirty="0">
                <a:effectLst/>
                <a:latin typeface="Aptos"/>
                <a:ea typeface="Aptos" panose="020B0004020202020204" pitchFamily="34" charset="0"/>
                <a:cs typeface="Times New Roman"/>
              </a:rPr>
              <a:t>Community engagement service £20,000			</a:t>
            </a:r>
          </a:p>
          <a:p>
            <a:pPr marL="285750" indent="-285750">
              <a:lnSpc>
                <a:spcPct val="107000"/>
              </a:lnSpc>
              <a:buFont typeface="Arial" panose="020B0604020202020204" pitchFamily="34" charset="0"/>
              <a:buChar char="•"/>
            </a:pPr>
            <a:r>
              <a:rPr lang="en-GB" sz="1400" kern="100" dirty="0">
                <a:effectLst/>
                <a:latin typeface="Aptos"/>
                <a:ea typeface="Aptos" panose="020B0004020202020204" pitchFamily="34" charset="0"/>
                <a:cs typeface="Times New Roman"/>
              </a:rPr>
              <a:t>Local Energy Advice Demo project £25,400</a:t>
            </a:r>
          </a:p>
          <a:p>
            <a:pPr marL="285750" lvl="0" indent="-285750">
              <a:lnSpc>
                <a:spcPct val="107000"/>
              </a:lnSpc>
              <a:buFont typeface="Arial" panose="020B0604020202020204" pitchFamily="34" charset="0"/>
              <a:buChar char="•"/>
            </a:pPr>
            <a:r>
              <a:rPr lang="en-GB" kern="100" dirty="0">
                <a:latin typeface="Aptos"/>
                <a:ea typeface="Aptos" panose="020B0004020202020204" pitchFamily="34" charset="0"/>
                <a:cs typeface="Times New Roman"/>
              </a:rPr>
              <a:t>O</a:t>
            </a:r>
            <a:r>
              <a:rPr lang="en-GB" sz="1400" kern="100" dirty="0">
                <a:effectLst/>
                <a:latin typeface="Aptos"/>
                <a:ea typeface="Aptos" panose="020B0004020202020204" pitchFamily="34" charset="0"/>
                <a:cs typeface="Times New Roman"/>
              </a:rPr>
              <a:t>ther projects £1,000</a:t>
            </a:r>
          </a:p>
          <a:p>
            <a:pPr marL="285750" lvl="0" indent="-285750">
              <a:lnSpc>
                <a:spcPct val="107000"/>
              </a:lnSpc>
              <a:buFont typeface="Arial" panose="020B0604020202020204" pitchFamily="34" charset="0"/>
              <a:buChar char="•"/>
            </a:pPr>
            <a:endParaRPr lang="en-GB" kern="100" dirty="0">
              <a:latin typeface="Aptos"/>
              <a:ea typeface="Aptos" panose="020B0004020202020204" pitchFamily="34" charset="0"/>
              <a:cs typeface="Times New Roman"/>
            </a:endParaRPr>
          </a:p>
          <a:p>
            <a:pPr lvl="0">
              <a:lnSpc>
                <a:spcPct val="107000"/>
              </a:lnSpc>
            </a:pPr>
            <a:r>
              <a:rPr lang="en-GB" sz="1400" kern="100" dirty="0">
                <a:effectLst/>
                <a:latin typeface="Aptos"/>
                <a:ea typeface="Aptos" panose="020B0004020202020204" pitchFamily="34" charset="0"/>
                <a:cs typeface="Times New Roman"/>
              </a:rPr>
              <a:t>Surrey Wildlife Trust</a:t>
            </a:r>
          </a:p>
          <a:p>
            <a:pPr marL="285750" indent="-285750">
              <a:buChar char="•"/>
            </a:pPr>
            <a:r>
              <a:rPr lang="en-GB" dirty="0">
                <a:latin typeface="Aptos"/>
                <a:ea typeface="Aptos" panose="020B0004020202020204" pitchFamily="34" charset="0"/>
                <a:cs typeface="Times New Roman"/>
              </a:rPr>
              <a:t>Donation £2,500</a:t>
            </a:r>
            <a:endParaRPr lang="en-GB" dirty="0">
              <a:ea typeface="Aptos" panose="020B0004020202020204" pitchFamily="34" charset="0"/>
              <a:cs typeface="Times New Roman"/>
            </a:endParaRPr>
          </a:p>
          <a:p>
            <a:endParaRPr lang="en-GB" dirty="0">
              <a:latin typeface="Aptos"/>
              <a:ea typeface="Aptos" panose="020B0004020202020204" pitchFamily="34" charset="0"/>
              <a:cs typeface="Times New Roman"/>
            </a:endParaRPr>
          </a:p>
          <a:p>
            <a:r>
              <a:rPr lang="en-GB" dirty="0">
                <a:latin typeface="Aptos"/>
                <a:ea typeface="Aptos" panose="020B0004020202020204" pitchFamily="34" charset="0"/>
                <a:cs typeface="Times New Roman"/>
              </a:rPr>
              <a:t>Event</a:t>
            </a:r>
            <a:r>
              <a:rPr lang="en-GB" sz="1400" dirty="0">
                <a:effectLst/>
                <a:latin typeface="Aptos"/>
                <a:ea typeface="Aptos" panose="020B0004020202020204" pitchFamily="34" charset="0"/>
                <a:cs typeface="Times New Roman"/>
              </a:rPr>
              <a:t> income £</a:t>
            </a:r>
            <a:r>
              <a:rPr lang="en-GB" dirty="0">
                <a:latin typeface="Aptos"/>
                <a:ea typeface="Aptos" panose="020B0004020202020204" pitchFamily="34" charset="0"/>
                <a:cs typeface="Times New Roman"/>
              </a:rPr>
              <a:t>1,650</a:t>
            </a:r>
            <a:r>
              <a:rPr lang="en-GB" sz="1400" dirty="0">
                <a:effectLst/>
                <a:latin typeface="Aptos"/>
                <a:ea typeface="Aptos" panose="020B0004020202020204" pitchFamily="34" charset="0"/>
                <a:cs typeface="Times New Roman"/>
              </a:rPr>
              <a:t>	</a:t>
            </a:r>
            <a:endParaRPr lang="en-GB" dirty="0">
              <a:latin typeface="Aptos"/>
              <a:cs typeface="Times New Roman"/>
            </a:endParaRPr>
          </a:p>
        </p:txBody>
      </p:sp>
    </p:spTree>
    <p:extLst>
      <p:ext uri="{BB962C8B-B14F-4D97-AF65-F5344CB8AC3E}">
        <p14:creationId xmlns:p14="http://schemas.microsoft.com/office/powerpoint/2010/main" val="326475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AB62-840A-CDAD-F792-EDB24DE221C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935138-9C4A-8B1D-8AD6-CE6DD96926A8}"/>
              </a:ext>
            </a:extLst>
          </p:cNvPr>
          <p:cNvSpPr>
            <a:spLocks noGrp="1"/>
          </p:cNvSpPr>
          <p:nvPr>
            <p:ph idx="1"/>
          </p:nvPr>
        </p:nvSpPr>
        <p:spPr>
          <a:xfrm>
            <a:off x="439033" y="1459654"/>
            <a:ext cx="8814695" cy="1814488"/>
          </a:xfrm>
        </p:spPr>
        <p:txBody>
          <a:bodyPr>
            <a:normAutofit fontScale="92500" lnSpcReduction="10000"/>
          </a:bodyPr>
          <a:lstStyle/>
          <a:p>
            <a:pPr lvl="1"/>
            <a:r>
              <a:rPr lang="en-GB" sz="1900" dirty="0"/>
              <a:t>We have a strong network with circa 200 local groups</a:t>
            </a:r>
          </a:p>
          <a:p>
            <a:pPr lvl="1"/>
            <a:r>
              <a:rPr lang="en-GB" sz="1900" dirty="0"/>
              <a:t>We provide advice and information, and support engagement and promotion</a:t>
            </a:r>
          </a:p>
          <a:p>
            <a:pPr lvl="1"/>
            <a:r>
              <a:rPr lang="en-GB" sz="1900" dirty="0"/>
              <a:t>We run a range of events, talks and webinars, and networking activities</a:t>
            </a:r>
          </a:p>
          <a:p>
            <a:pPr lvl="1"/>
            <a:r>
              <a:rPr lang="en-GB" sz="1900" dirty="0"/>
              <a:t>The Surrey Climate e-forum is our main information bank, helping community groups share their knowledge. </a:t>
            </a:r>
          </a:p>
          <a:p>
            <a:pPr lvl="1"/>
            <a:r>
              <a:rPr lang="en-GB" sz="1900" dirty="0"/>
              <a:t>We provide training on climate engagement</a:t>
            </a:r>
          </a:p>
          <a:p>
            <a:pPr marL="283210" lvl="1" indent="0">
              <a:buNone/>
            </a:pPr>
            <a:endParaRPr lang="en-GB" dirty="0"/>
          </a:p>
        </p:txBody>
      </p:sp>
      <p:pic>
        <p:nvPicPr>
          <p:cNvPr id="6" name="Picture 5">
            <a:extLst>
              <a:ext uri="{FF2B5EF4-FFF2-40B4-BE49-F238E27FC236}">
                <a16:creationId xmlns:a16="http://schemas.microsoft.com/office/drawing/2014/main" id="{CD312F11-469A-A23E-1E5B-DDD901D1DC6B}"/>
              </a:ext>
            </a:extLst>
          </p:cNvPr>
          <p:cNvPicPr>
            <a:picLocks noChangeAspect="1"/>
          </p:cNvPicPr>
          <p:nvPr/>
        </p:nvPicPr>
        <p:blipFill>
          <a:blip r:embed="rId3"/>
          <a:stretch>
            <a:fillRect/>
          </a:stretch>
        </p:blipFill>
        <p:spPr>
          <a:xfrm>
            <a:off x="9430169" y="356365"/>
            <a:ext cx="2428049" cy="1103288"/>
          </a:xfrm>
          <a:prstGeom prst="rect">
            <a:avLst/>
          </a:prstGeom>
        </p:spPr>
      </p:pic>
      <p:pic>
        <p:nvPicPr>
          <p:cNvPr id="9" name="Picture 8">
            <a:extLst>
              <a:ext uri="{FF2B5EF4-FFF2-40B4-BE49-F238E27FC236}">
                <a16:creationId xmlns:a16="http://schemas.microsoft.com/office/drawing/2014/main" id="{02FCA6E8-953E-C0D3-4204-F0693BBD1879}"/>
              </a:ext>
            </a:extLst>
          </p:cNvPr>
          <p:cNvPicPr>
            <a:picLocks noChangeAspect="1"/>
          </p:cNvPicPr>
          <p:nvPr/>
        </p:nvPicPr>
        <p:blipFill>
          <a:blip r:embed="rId4"/>
          <a:stretch>
            <a:fillRect/>
          </a:stretch>
        </p:blipFill>
        <p:spPr>
          <a:xfrm>
            <a:off x="1" y="374574"/>
            <a:ext cx="9253727" cy="664522"/>
          </a:xfrm>
          <a:prstGeom prst="rect">
            <a:avLst/>
          </a:prstGeom>
        </p:spPr>
      </p:pic>
      <p:sp>
        <p:nvSpPr>
          <p:cNvPr id="11" name="Title 10">
            <a:extLst>
              <a:ext uri="{FF2B5EF4-FFF2-40B4-BE49-F238E27FC236}">
                <a16:creationId xmlns:a16="http://schemas.microsoft.com/office/drawing/2014/main" id="{51170889-8504-5B6B-2BB8-C83DB3849A01}"/>
              </a:ext>
            </a:extLst>
          </p:cNvPr>
          <p:cNvSpPr>
            <a:spLocks noGrp="1"/>
          </p:cNvSpPr>
          <p:nvPr>
            <p:ph type="title"/>
          </p:nvPr>
        </p:nvSpPr>
        <p:spPr>
          <a:xfrm>
            <a:off x="314961" y="-309"/>
            <a:ext cx="9371949" cy="1090891"/>
          </a:xfrm>
        </p:spPr>
        <p:txBody>
          <a:bodyPr>
            <a:normAutofit/>
          </a:bodyPr>
          <a:lstStyle/>
          <a:p>
            <a:r>
              <a:rPr lang="en-GB" sz="3600" b="1">
                <a:solidFill>
                  <a:schemeClr val="bg1"/>
                </a:solidFill>
              </a:rPr>
              <a:t>Supporting our network to engage residents </a:t>
            </a:r>
          </a:p>
        </p:txBody>
      </p:sp>
      <p:sp>
        <p:nvSpPr>
          <p:cNvPr id="7" name="TextBox 6">
            <a:extLst>
              <a:ext uri="{FF2B5EF4-FFF2-40B4-BE49-F238E27FC236}">
                <a16:creationId xmlns:a16="http://schemas.microsoft.com/office/drawing/2014/main" id="{2E2CADCB-E956-AB58-0AD0-793BF2EB4322}"/>
              </a:ext>
            </a:extLst>
          </p:cNvPr>
          <p:cNvSpPr txBox="1"/>
          <p:nvPr/>
        </p:nvSpPr>
        <p:spPr>
          <a:xfrm>
            <a:off x="1064089" y="3232180"/>
            <a:ext cx="5990265" cy="3293209"/>
          </a:xfrm>
          <a:prstGeom prst="rect">
            <a:avLst/>
          </a:prstGeom>
          <a:noFill/>
        </p:spPr>
        <p:txBody>
          <a:bodyPr wrap="square" rtlCol="0">
            <a:spAutoFit/>
          </a:bodyPr>
          <a:lstStyle/>
          <a:p>
            <a:r>
              <a:rPr lang="en-GB" sz="1600" dirty="0"/>
              <a:t>In our network we have:</a:t>
            </a:r>
          </a:p>
          <a:p>
            <a:pPr marL="228611" indent="-228611">
              <a:buFont typeface="Wingdings" panose="05000000000000000000" pitchFamily="2" charset="2"/>
              <a:buChar char="v"/>
            </a:pPr>
            <a:r>
              <a:rPr lang="en-GB" sz="1600" dirty="0"/>
              <a:t>What Next? Waverley Climate Emergency Centre</a:t>
            </a:r>
          </a:p>
          <a:p>
            <a:pPr marL="228611" indent="-228611">
              <a:buFont typeface="Wingdings" panose="05000000000000000000" pitchFamily="2" charset="2"/>
              <a:buChar char="v"/>
            </a:pPr>
            <a:r>
              <a:rPr lang="en-GB" sz="1600" dirty="0"/>
              <a:t>Woking Environment Action</a:t>
            </a:r>
          </a:p>
          <a:p>
            <a:pPr marL="228611" indent="-228611">
              <a:buFont typeface="Wingdings" panose="05000000000000000000" pitchFamily="2" charset="2"/>
              <a:buChar char="v"/>
            </a:pPr>
            <a:r>
              <a:rPr lang="en-GB" sz="1600" dirty="0"/>
              <a:t>Incredible Edible Spelthorne</a:t>
            </a:r>
          </a:p>
          <a:p>
            <a:pPr marL="228611" indent="-228611">
              <a:buFont typeface="Wingdings" panose="05000000000000000000" pitchFamily="2" charset="2"/>
              <a:buChar char="v"/>
            </a:pPr>
            <a:r>
              <a:rPr lang="en-GB" sz="1600" dirty="0"/>
              <a:t>Talking Tree</a:t>
            </a:r>
          </a:p>
          <a:p>
            <a:pPr marL="228611" indent="-228611">
              <a:buFont typeface="Wingdings" panose="05000000000000000000" pitchFamily="2" charset="2"/>
              <a:buChar char="v"/>
            </a:pPr>
            <a:r>
              <a:rPr lang="en-GB" sz="1600" dirty="0"/>
              <a:t>Circular Dorking</a:t>
            </a:r>
          </a:p>
          <a:p>
            <a:pPr marL="228611" indent="-228611">
              <a:buFont typeface="Wingdings" panose="05000000000000000000" pitchFamily="2" charset="2"/>
              <a:buChar char="v"/>
            </a:pPr>
            <a:r>
              <a:rPr lang="en-GB" sz="1600" dirty="0"/>
              <a:t>Oxshott Net Zero</a:t>
            </a:r>
          </a:p>
          <a:p>
            <a:pPr marL="228611" indent="-228611">
              <a:buFont typeface="Wingdings" panose="05000000000000000000" pitchFamily="2" charset="2"/>
              <a:buChar char="v"/>
            </a:pPr>
            <a:r>
              <a:rPr lang="en-GB" sz="1600" dirty="0"/>
              <a:t>Roots for the Future</a:t>
            </a:r>
          </a:p>
          <a:p>
            <a:pPr marL="228611" indent="-228611">
              <a:buFont typeface="Wingdings" panose="05000000000000000000" pitchFamily="2" charset="2"/>
              <a:buChar char="v"/>
            </a:pPr>
            <a:r>
              <a:rPr lang="en-GB" sz="1600" dirty="0"/>
              <a:t>Healthy Travel Weybridge</a:t>
            </a:r>
          </a:p>
          <a:p>
            <a:pPr marL="228611" indent="-228611">
              <a:buFont typeface="Wingdings" panose="05000000000000000000" pitchFamily="2" charset="2"/>
              <a:buChar char="v"/>
            </a:pPr>
            <a:r>
              <a:rPr lang="en-GB" sz="1600" dirty="0"/>
              <a:t>XR Godalming</a:t>
            </a:r>
          </a:p>
          <a:p>
            <a:pPr marL="228611" indent="-228611">
              <a:buFont typeface="Wingdings" panose="05000000000000000000" pitchFamily="2" charset="2"/>
              <a:buChar char="v"/>
            </a:pPr>
            <a:r>
              <a:rPr lang="en-GB" sz="1600" dirty="0"/>
              <a:t>Soroptimist International Woking</a:t>
            </a:r>
          </a:p>
          <a:p>
            <a:pPr marL="228611" indent="-228611">
              <a:buFont typeface="Wingdings" panose="05000000000000000000" pitchFamily="2" charset="2"/>
              <a:buChar char="v"/>
            </a:pPr>
            <a:r>
              <a:rPr lang="en-GB" sz="1600" dirty="0" err="1"/>
              <a:t>Churt</a:t>
            </a:r>
            <a:r>
              <a:rPr lang="en-GB" sz="1600" dirty="0"/>
              <a:t> Parish Council </a:t>
            </a:r>
          </a:p>
          <a:p>
            <a:pPr marL="228611" indent="-228611">
              <a:buFont typeface="Wingdings" panose="05000000000000000000" pitchFamily="2" charset="2"/>
              <a:buChar char="v"/>
            </a:pPr>
            <a:r>
              <a:rPr lang="en-GB" sz="1600" dirty="0"/>
              <a:t> and many other groups</a:t>
            </a:r>
          </a:p>
        </p:txBody>
      </p:sp>
      <p:pic>
        <p:nvPicPr>
          <p:cNvPr id="3" name="Picture 2" descr="A map of a city&#10;&#10;AI-generated content may be incorrect.">
            <a:extLst>
              <a:ext uri="{FF2B5EF4-FFF2-40B4-BE49-F238E27FC236}">
                <a16:creationId xmlns:a16="http://schemas.microsoft.com/office/drawing/2014/main" id="{832A3F43-3416-5EB1-F23D-338ECA54C697}"/>
              </a:ext>
            </a:extLst>
          </p:cNvPr>
          <p:cNvPicPr>
            <a:picLocks noChangeAspect="1"/>
          </p:cNvPicPr>
          <p:nvPr/>
        </p:nvPicPr>
        <p:blipFill>
          <a:blip r:embed="rId5"/>
          <a:stretch>
            <a:fillRect/>
          </a:stretch>
        </p:blipFill>
        <p:spPr>
          <a:xfrm>
            <a:off x="7054354" y="2797509"/>
            <a:ext cx="4398748" cy="3685917"/>
          </a:xfrm>
          <a:prstGeom prst="rect">
            <a:avLst/>
          </a:prstGeom>
        </p:spPr>
      </p:pic>
    </p:spTree>
    <p:extLst>
      <p:ext uri="{BB962C8B-B14F-4D97-AF65-F5344CB8AC3E}">
        <p14:creationId xmlns:p14="http://schemas.microsoft.com/office/powerpoint/2010/main" val="149414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2418</Words>
  <Application>Microsoft Office PowerPoint</Application>
  <PresentationFormat>Widescreen</PresentationFormat>
  <Paragraphs>243</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Wingdings</vt:lpstr>
      <vt:lpstr>Calibri</vt:lpstr>
      <vt:lpstr>Aptos</vt:lpstr>
      <vt:lpstr>Quattrocento Sans</vt:lpstr>
      <vt:lpstr>Corbel</vt:lpstr>
      <vt:lpstr>Helvetica Neue</vt:lpstr>
      <vt:lpstr>Courier New</vt:lpstr>
      <vt:lpstr>Ecology 16x9</vt:lpstr>
      <vt:lpstr>   Annual Report April 2025  </vt:lpstr>
      <vt:lpstr>PowerPoint Presentation</vt:lpstr>
      <vt:lpstr>We do this by: </vt:lpstr>
      <vt:lpstr>PowerPoint Presentation</vt:lpstr>
      <vt:lpstr>PowerPoint Presentation</vt:lpstr>
      <vt:lpstr>PowerPoint Presentation</vt:lpstr>
      <vt:lpstr>PowerPoint Presentation</vt:lpstr>
      <vt:lpstr>PowerPoint Presentation</vt:lpstr>
      <vt:lpstr>Supporting our network to engage residents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Catriona Reeby</dc:creator>
  <cp:lastModifiedBy>Jacquetta Fewster</cp:lastModifiedBy>
  <cp:revision>2</cp:revision>
  <dcterms:created xsi:type="dcterms:W3CDTF">2023-03-13T10:54:18Z</dcterms:created>
  <dcterms:modified xsi:type="dcterms:W3CDTF">2025-04-17T14:19:38Z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