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62" r:id="rId5"/>
    <p:sldId id="260" r:id="rId6"/>
    <p:sldId id="263" r:id="rId7"/>
    <p:sldId id="264" r:id="rId8"/>
    <p:sldId id="259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9FED-B26D-1042-88AE-C0079AE3B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22E42-EE8E-C24E-9925-F9D5E10C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2C03-30A3-6246-9638-F0393DA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3F775-49B3-174C-9177-C39CFBC3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F8F8-68C5-A348-817E-2D681AA1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DF8C-D2F8-CF44-851E-9440184F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5F02-9AE2-C64E-AF0E-FED2355F3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E0A37-FCB9-D340-AA96-A0AF0937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5E8B-E3DE-9648-9D6A-6D091AC3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DE1E6-914C-7A47-A852-C6923B26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2D489-8D6C-F346-831A-BE9FF0074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7015B-522F-1B46-8290-5757FEF0C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0FF7F-FD40-C742-8FB4-A9F2E6E0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B485-170D-E64D-8052-724F8D99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43AD-CD10-E843-B2AD-09EBE353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0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0210-680D-EE41-89F5-CA1A3B7B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BCC6-51A5-DF44-BCF6-4D3FAFF9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5683-D872-4243-B419-D33E3F5B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8B88-8EC8-D04E-BB33-3B3B5424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C06D-BB7C-564D-8FBE-95AF0955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BB13-7CF8-1043-AA9F-6BCE53F1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88167-8712-7142-9205-FF0AC9D1D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1A906-8DAE-BF45-A9CA-7635AB5F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E072-EFF7-9342-B05D-3EB09454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AEC9-FFC5-1843-A7D0-A3A3EAE6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0EB4-D610-BC44-9E3B-427B903E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FB06-B2BE-B944-90CE-051B1AF7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A5351-DE06-AF49-BA08-5B8142C86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20211-F56C-6049-AB76-8BB75FDD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88AC7-8748-F146-9D2B-463C00D8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E8B7D-BE86-0E4B-A6CB-FB85D5C5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6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4F1-0D16-DB47-BF3A-7BD617AD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E1809-86B2-B249-AF10-144EFCE0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E8D8E-9BAB-4F4B-ADC4-C4D802C54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1A76E-68B1-E542-B43B-29B81DD9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A1AFC-47C2-7342-8E36-4D0557CEE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15F33-E3D9-F741-8B8B-4AF7CC21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BE5E4-877B-9E47-93EE-41418622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5CD91-61AB-AF4F-8ECD-A726C68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7EE1-1F71-2D42-8E45-9D89A13F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49ED2-89FF-B04B-B41E-7E28684B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9B04E-378B-EC42-9329-E9A04763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280F-9525-7D45-92F5-AD9184B7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91446-B02B-A347-9325-98C50A0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616D2-98EA-9B4D-A0D7-0C0910F5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7810B-16BD-754C-8019-35BEE2A9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9531-CCDB-D54D-9038-51DC43D0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4FA5-C6FA-E74D-BF60-BBB35209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CFA40-D0BC-804C-8D11-11D5F5314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68A14-115F-FD44-A165-4F03515A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2A0D6-59EE-8342-8BEC-B27F1791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6B9D6-93F4-DD43-8A95-CEAE5E43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100C-56D3-F742-82ED-2946E191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33F3F-85C1-5C4E-B121-2BC33DAAD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C8B7-2DFE-9A4A-A8AD-AAC2D018B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D1472-C32F-8849-9A69-C63E7857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99E73-2EC9-3041-A560-474853F3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1F9E-00A6-5B44-A66E-09AF0D5F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43513-0CD0-C84C-AB34-DE20E42F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C3D8-E53C-9440-8780-DFFF73902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D8D5B-89A9-D34F-8E59-5A7A634AB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9293-EDBE-CF41-BA52-B61CE71111B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D8682-141D-C948-A275-71F9F2975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3422-3985-AB41-89EB-C1C6B76C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A2D3-6730-0B48-A7D9-BAE629D0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CBFF24F-5BA5-DF48-8959-185EC65384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632" y="0"/>
            <a:ext cx="3544176" cy="146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756F4-77E9-A14A-AAD9-5BD401EF1B61}"/>
              </a:ext>
            </a:extLst>
          </p:cNvPr>
          <p:cNvSpPr txBox="1"/>
          <p:nvPr/>
        </p:nvSpPr>
        <p:spPr>
          <a:xfrm>
            <a:off x="2022320" y="1749465"/>
            <a:ext cx="81473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Dramatic Changes in UK Energy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over the last 50 years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…..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and now the next 10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11473-611D-9747-A5B7-C05155D80163}"/>
              </a:ext>
            </a:extLst>
          </p:cNvPr>
          <p:cNvSpPr txBox="1"/>
          <p:nvPr/>
        </p:nvSpPr>
        <p:spPr>
          <a:xfrm>
            <a:off x="3187428" y="5413329"/>
            <a:ext cx="603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Cutting through complexity – to tell the truth</a:t>
            </a:r>
          </a:p>
        </p:txBody>
      </p:sp>
    </p:spTree>
    <p:extLst>
      <p:ext uri="{BB962C8B-B14F-4D97-AF65-F5344CB8AC3E}">
        <p14:creationId xmlns:p14="http://schemas.microsoft.com/office/powerpoint/2010/main" val="343996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6756F4-77E9-A14A-AAD9-5BD401EF1B61}"/>
              </a:ext>
            </a:extLst>
          </p:cNvPr>
          <p:cNvSpPr txBox="1"/>
          <p:nvPr/>
        </p:nvSpPr>
        <p:spPr>
          <a:xfrm>
            <a:off x="281820" y="85344"/>
            <a:ext cx="8523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How UK Energy Sources have changed since 1972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EF121-C253-E642-8D46-2FD19F6F2F9F}"/>
              </a:ext>
            </a:extLst>
          </p:cNvPr>
          <p:cNvSpPr txBox="1"/>
          <p:nvPr/>
        </p:nvSpPr>
        <p:spPr>
          <a:xfrm>
            <a:off x="58057" y="4595884"/>
            <a:ext cx="1194198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What this tells 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Natural gas has substantially replaced coal. A phenomenal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Renewables (wind/solar) has increased but it is still tiny. Lots more to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Bioenergy (biomass/biomethane, etc) is the large part of renewables.  But is combusted. Is that really green?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has increased by 20% and total energy sources used have reduced by 5%. ie. Improved efficiencies.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Fossil fuels (natural gas, coal, petroleum, oil) still make up </a:t>
            </a:r>
            <a:r>
              <a:rPr lang="en-US" sz="2000" dirty="0">
                <a:solidFill>
                  <a:srgbClr val="FF0000"/>
                </a:solidFill>
              </a:rPr>
              <a:t>79%</a:t>
            </a:r>
            <a:r>
              <a:rPr lang="en-US" sz="2000" dirty="0"/>
              <a:t> of total energy sources used in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UK is very dependent upon imports for its total energy sources (see page 8).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2518B-8412-7E47-8132-790276B1DD21}"/>
              </a:ext>
            </a:extLst>
          </p:cNvPr>
          <p:cNvSpPr/>
          <p:nvPr/>
        </p:nvSpPr>
        <p:spPr>
          <a:xfrm>
            <a:off x="644725" y="2596306"/>
            <a:ext cx="835734" cy="29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70902-DB9D-D84F-9C85-29F68CEC95A7}"/>
              </a:ext>
            </a:extLst>
          </p:cNvPr>
          <p:cNvSpPr/>
          <p:nvPr/>
        </p:nvSpPr>
        <p:spPr>
          <a:xfrm>
            <a:off x="11520771" y="1040069"/>
            <a:ext cx="647036" cy="370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BB199-B9F1-204A-9FE1-5FC522223E4A}"/>
              </a:ext>
            </a:extLst>
          </p:cNvPr>
          <p:cNvSpPr txBox="1"/>
          <p:nvPr/>
        </p:nvSpPr>
        <p:spPr>
          <a:xfrm>
            <a:off x="3992281" y="268530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C31917-8091-4C49-B932-2B0702DC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" y="780307"/>
            <a:ext cx="12191309" cy="381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C86632-2966-C94B-8624-54315A62677D}"/>
              </a:ext>
            </a:extLst>
          </p:cNvPr>
          <p:cNvSpPr txBox="1"/>
          <p:nvPr/>
        </p:nvSpPr>
        <p:spPr>
          <a:xfrm>
            <a:off x="10140245" y="220413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41484-57A6-924E-AEC6-722C93CDBE19}"/>
              </a:ext>
            </a:extLst>
          </p:cNvPr>
          <p:cNvSpPr txBox="1"/>
          <p:nvPr/>
        </p:nvSpPr>
        <p:spPr>
          <a:xfrm>
            <a:off x="11323237" y="2655298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&amp;</a:t>
            </a:r>
          </a:p>
          <a:p>
            <a:r>
              <a:rPr lang="en-US" dirty="0"/>
              <a:t>Low </a:t>
            </a:r>
          </a:p>
          <a:p>
            <a:r>
              <a:rPr lang="en-US" dirty="0"/>
              <a:t>Carbon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DE710B8-5543-664D-A53E-D1454DAB0DCD}"/>
              </a:ext>
            </a:extLst>
          </p:cNvPr>
          <p:cNvSpPr/>
          <p:nvPr/>
        </p:nvSpPr>
        <p:spPr>
          <a:xfrm>
            <a:off x="10756670" y="2209686"/>
            <a:ext cx="444352" cy="1737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CBFF24F-5BA5-DF48-8959-185EC653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65" y="0"/>
            <a:ext cx="2140042" cy="883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72D5F8-3805-8D49-A5DF-4830C61C620E}"/>
              </a:ext>
            </a:extLst>
          </p:cNvPr>
          <p:cNvSpPr txBox="1"/>
          <p:nvPr/>
        </p:nvSpPr>
        <p:spPr>
          <a:xfrm>
            <a:off x="8481336" y="4465276"/>
            <a:ext cx="360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Million tonnes of oil equivalent (Mtoe) per year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73AB60B-63BF-164D-8416-3FB0113BE0B5}"/>
              </a:ext>
            </a:extLst>
          </p:cNvPr>
          <p:cNvSpPr/>
          <p:nvPr/>
        </p:nvSpPr>
        <p:spPr>
          <a:xfrm>
            <a:off x="6119847" y="774730"/>
            <a:ext cx="970135" cy="6258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EEBC5-063C-A948-BC3F-CA019B839833}"/>
              </a:ext>
            </a:extLst>
          </p:cNvPr>
          <p:cNvSpPr/>
          <p:nvPr/>
        </p:nvSpPr>
        <p:spPr>
          <a:xfrm>
            <a:off x="693493" y="2679682"/>
            <a:ext cx="835734" cy="3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FE2D0-3B08-0247-9514-903478E0444F}"/>
              </a:ext>
            </a:extLst>
          </p:cNvPr>
          <p:cNvSpPr txBox="1"/>
          <p:nvPr/>
        </p:nvSpPr>
        <p:spPr>
          <a:xfrm>
            <a:off x="2517258" y="4465275"/>
            <a:ext cx="360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Million tonnes of oil equivalent (Mtoe) per year</a:t>
            </a:r>
          </a:p>
        </p:txBody>
      </p:sp>
    </p:spTree>
    <p:extLst>
      <p:ext uri="{BB962C8B-B14F-4D97-AF65-F5344CB8AC3E}">
        <p14:creationId xmlns:p14="http://schemas.microsoft.com/office/powerpoint/2010/main" val="421589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6756F4-77E9-A14A-AAD9-5BD401EF1B61}"/>
              </a:ext>
            </a:extLst>
          </p:cNvPr>
          <p:cNvSpPr txBox="1"/>
          <p:nvPr/>
        </p:nvSpPr>
        <p:spPr>
          <a:xfrm>
            <a:off x="329184" y="121920"/>
            <a:ext cx="925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How UK Energy Consumption has changed since 1972</a:t>
            </a:r>
          </a:p>
        </p:txBody>
      </p:sp>
      <p:pic>
        <p:nvPicPr>
          <p:cNvPr id="8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022CDD21-4027-1D4A-94D9-86DF6C3D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73"/>
            <a:ext cx="12192000" cy="368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2428C-EA60-1C4D-B9AD-CD9DA1C7A0BA}"/>
              </a:ext>
            </a:extLst>
          </p:cNvPr>
          <p:cNvSpPr txBox="1"/>
          <p:nvPr/>
        </p:nvSpPr>
        <p:spPr>
          <a:xfrm>
            <a:off x="58057" y="4674437"/>
            <a:ext cx="1236126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What this tells 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Transport fuels have increased significantly and are now a primary air pollution and emissions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Industry has depleted dramatically.  In effect UK has outsourced manufacturing to other countries and then</a:t>
            </a:r>
            <a:br>
              <a:rPr lang="en-US" sz="2000" dirty="0"/>
            </a:br>
            <a:r>
              <a:rPr lang="en-US" sz="2000" dirty="0"/>
              <a:t>treats this as a scope 3 emission (ie. a consumption-based emission), which is not counted for net-zero targets.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Conversion losses have increased (mainly due to increased use of electricity; gas/nuclear/grid losses)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Primary fuel production/extraction  (mainly coal) in 1972 required significant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has grown by 20% and domestic </a:t>
            </a:r>
            <a:r>
              <a:rPr lang="en-US" sz="2000" dirty="0" err="1"/>
              <a:t>electr</a:t>
            </a:r>
            <a:r>
              <a:rPr lang="en-US" sz="2000" dirty="0"/>
              <a:t>/heating has increased 14%.  So little efficiency improvement.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6EFDF-F1BC-E243-8ED6-F245008953E6}"/>
              </a:ext>
            </a:extLst>
          </p:cNvPr>
          <p:cNvSpPr txBox="1"/>
          <p:nvPr/>
        </p:nvSpPr>
        <p:spPr>
          <a:xfrm>
            <a:off x="8529486" y="4426928"/>
            <a:ext cx="360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Million tonnes of oil equivalent (Mtoe) per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4B47-9721-9546-9D16-2457376A499E}"/>
              </a:ext>
            </a:extLst>
          </p:cNvPr>
          <p:cNvSpPr txBox="1"/>
          <p:nvPr/>
        </p:nvSpPr>
        <p:spPr>
          <a:xfrm>
            <a:off x="2447240" y="4383622"/>
            <a:ext cx="360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Million tonnes of oil equivalent (Mtoe) per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B5AC2-4144-404B-B5EA-69131B82A58F}"/>
              </a:ext>
            </a:extLst>
          </p:cNvPr>
          <p:cNvSpPr txBox="1"/>
          <p:nvPr/>
        </p:nvSpPr>
        <p:spPr>
          <a:xfrm>
            <a:off x="4141692" y="404506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0.7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4D3C6CE-52DB-5B47-AC70-B9EFFC7D5C60}"/>
              </a:ext>
            </a:extLst>
          </p:cNvPr>
          <p:cNvSpPr/>
          <p:nvPr/>
        </p:nvSpPr>
        <p:spPr>
          <a:xfrm>
            <a:off x="5610932" y="769212"/>
            <a:ext cx="970135" cy="6258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D881AD4-B523-4143-85E5-A0FDBF1ECF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65" y="0"/>
            <a:ext cx="2140042" cy="88341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19A26-B580-F841-82BF-75EE66578E19}"/>
              </a:ext>
            </a:extLst>
          </p:cNvPr>
          <p:cNvCxnSpPr>
            <a:cxnSpLocks/>
          </p:cNvCxnSpPr>
          <p:nvPr/>
        </p:nvCxnSpPr>
        <p:spPr>
          <a:xfrm>
            <a:off x="10180320" y="3572256"/>
            <a:ext cx="0" cy="32918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0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7CF3E8-9E14-3644-9E9C-EE23DF105133}"/>
              </a:ext>
            </a:extLst>
          </p:cNvPr>
          <p:cNvSpPr txBox="1"/>
          <p:nvPr/>
        </p:nvSpPr>
        <p:spPr>
          <a:xfrm>
            <a:off x="329184" y="1309828"/>
            <a:ext cx="1098326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UK Onshore wind in 2020:  13.6 GW capacity (incl. projects under construction)  typical load factor: 26%</a:t>
            </a:r>
          </a:p>
          <a:p>
            <a:r>
              <a:rPr lang="en-US" sz="2000" dirty="0"/>
              <a:t>UK Offshore wind in 2020: 10.4 GW capacity  (incl. projects under construction)  typical load factor: 38%</a:t>
            </a:r>
          </a:p>
          <a:p>
            <a:endParaRPr lang="en-US" sz="2000" dirty="0"/>
          </a:p>
          <a:p>
            <a:r>
              <a:rPr lang="en-US" sz="2000" dirty="0"/>
              <a:t>Total generation in 2019:  65,657 GWh per annum.   </a:t>
            </a:r>
            <a:r>
              <a:rPr lang="en-US" sz="2000" i="1" dirty="0"/>
              <a:t>Source:  </a:t>
            </a:r>
            <a:r>
              <a:rPr lang="en-US" sz="2000" i="1" dirty="0" err="1"/>
              <a:t>RenewableUK</a:t>
            </a:r>
            <a:r>
              <a:rPr lang="en-US" sz="2000" i="1" dirty="0"/>
              <a:t>; UKWED Database.</a:t>
            </a:r>
          </a:p>
          <a:p>
            <a:endParaRPr lang="en-US" sz="2000" dirty="0"/>
          </a:p>
          <a:p>
            <a:r>
              <a:rPr lang="en-US" sz="2000" dirty="0"/>
              <a:t>Load factor is the % of the full rated capacity of the wind turbines that is turned into energy per year.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FCF15-9A90-474E-9938-C76D7F0BF88A}"/>
              </a:ext>
            </a:extLst>
          </p:cNvPr>
          <p:cNvSpPr txBox="1"/>
          <p:nvPr/>
        </p:nvSpPr>
        <p:spPr>
          <a:xfrm>
            <a:off x="329184" y="121920"/>
            <a:ext cx="10572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UK Government Commitment 1 (Nov 2020):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Addition 30GW of Offshore Wind Electricity Capacity by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08F94-EADF-6B44-AC7D-AC91ADB9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2" y="3288890"/>
            <a:ext cx="4889500" cy="3238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3433CF-8CCC-D14E-94B5-2C830F2FE828}"/>
              </a:ext>
            </a:extLst>
          </p:cNvPr>
          <p:cNvSpPr txBox="1"/>
          <p:nvPr/>
        </p:nvSpPr>
        <p:spPr>
          <a:xfrm>
            <a:off x="5615439" y="3429000"/>
            <a:ext cx="63416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22.6 Mtoe additional electricity</a:t>
            </a:r>
          </a:p>
          <a:p>
            <a:r>
              <a:rPr lang="en-US" sz="2000" dirty="0"/>
              <a:t>(million tonnes of oil equivalent)</a:t>
            </a:r>
          </a:p>
          <a:p>
            <a:endParaRPr lang="en-US" sz="2400" dirty="0"/>
          </a:p>
          <a:p>
            <a:r>
              <a:rPr lang="en-US" sz="2400" dirty="0"/>
              <a:t>ie. Displacing around 14% of the fossil fuel </a:t>
            </a:r>
          </a:p>
          <a:p>
            <a:r>
              <a:rPr lang="en-US" sz="2400" dirty="0"/>
              <a:t>Energy used for transportation and Natural Gas.</a:t>
            </a:r>
          </a:p>
          <a:p>
            <a:endParaRPr lang="en-US" sz="2400" dirty="0"/>
          </a:p>
          <a:p>
            <a:r>
              <a:rPr lang="en-US" sz="2400" dirty="0"/>
              <a:t>Albeit source-to-wheel efficiency of Electric</a:t>
            </a:r>
          </a:p>
          <a:p>
            <a:r>
              <a:rPr lang="en-US" sz="2400" dirty="0"/>
              <a:t>Vehicles (EV) is much better then well-to-wheel</a:t>
            </a:r>
          </a:p>
          <a:p>
            <a:r>
              <a:rPr lang="en-US" sz="2400" dirty="0"/>
              <a:t>efficiency of internal combustion engine vehicles.</a:t>
            </a:r>
          </a:p>
        </p:txBody>
      </p:sp>
    </p:spTree>
    <p:extLst>
      <p:ext uri="{BB962C8B-B14F-4D97-AF65-F5344CB8AC3E}">
        <p14:creationId xmlns:p14="http://schemas.microsoft.com/office/powerpoint/2010/main" val="336897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97116B9-A127-0D4C-996A-166DFCF6F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" y="814752"/>
            <a:ext cx="9095233" cy="4806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C5032-FD33-3F4D-AF0F-E60EE25D7CC9}"/>
              </a:ext>
            </a:extLst>
          </p:cNvPr>
          <p:cNvSpPr txBox="1"/>
          <p:nvPr/>
        </p:nvSpPr>
        <p:spPr>
          <a:xfrm>
            <a:off x="329184" y="121920"/>
            <a:ext cx="929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Electric Vehicles are not Zero Carbon (Commitment 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E0C05-280C-6C4C-AA44-71930A1E5D28}"/>
              </a:ext>
            </a:extLst>
          </p:cNvPr>
          <p:cNvSpPr txBox="1"/>
          <p:nvPr/>
        </p:nvSpPr>
        <p:spPr>
          <a:xfrm>
            <a:off x="1295989" y="5223335"/>
            <a:ext cx="154444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Conventional</a:t>
            </a:r>
          </a:p>
          <a:p>
            <a:pPr algn="ctr"/>
            <a:r>
              <a:rPr lang="en-US" dirty="0"/>
              <a:t>Petrol Vehicle</a:t>
            </a:r>
          </a:p>
          <a:p>
            <a:pPr algn="ctr"/>
            <a:r>
              <a:rPr lang="en-US" dirty="0"/>
              <a:t>(medium size; good efficiency)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54C72-E9E1-0B4E-941C-3B97607A6E96}"/>
              </a:ext>
            </a:extLst>
          </p:cNvPr>
          <p:cNvSpPr txBox="1"/>
          <p:nvPr/>
        </p:nvSpPr>
        <p:spPr>
          <a:xfrm>
            <a:off x="3432164" y="5223335"/>
            <a:ext cx="126348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 charged</a:t>
            </a:r>
          </a:p>
          <a:p>
            <a:pPr algn="ctr"/>
            <a:r>
              <a:rPr lang="en-US" dirty="0"/>
              <a:t>with global</a:t>
            </a:r>
          </a:p>
          <a:p>
            <a:pPr algn="ctr"/>
            <a:r>
              <a:rPr lang="en-US" dirty="0"/>
              <a:t>grid mix of</a:t>
            </a:r>
          </a:p>
          <a:p>
            <a:pPr algn="ctr"/>
            <a:r>
              <a:rPr lang="en-US" dirty="0"/>
              <a:t>electricity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9DD34-79BB-A34D-ACAD-FBDE99601CA0}"/>
              </a:ext>
            </a:extLst>
          </p:cNvPr>
          <p:cNvSpPr txBox="1"/>
          <p:nvPr/>
        </p:nvSpPr>
        <p:spPr>
          <a:xfrm>
            <a:off x="5526829" y="5223335"/>
            <a:ext cx="126348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 charged</a:t>
            </a:r>
          </a:p>
          <a:p>
            <a:pPr algn="ctr"/>
            <a:r>
              <a:rPr lang="en-US" dirty="0"/>
              <a:t>with EU</a:t>
            </a:r>
          </a:p>
          <a:p>
            <a:pPr algn="ctr"/>
            <a:r>
              <a:rPr lang="en-US" dirty="0"/>
              <a:t>grid mix of</a:t>
            </a:r>
          </a:p>
          <a:p>
            <a:pPr algn="ctr"/>
            <a:r>
              <a:rPr lang="en-US" dirty="0"/>
              <a:t>electricity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3F617-2D6F-E840-9D7A-109A5978EF94}"/>
              </a:ext>
            </a:extLst>
          </p:cNvPr>
          <p:cNvSpPr txBox="1"/>
          <p:nvPr/>
        </p:nvSpPr>
        <p:spPr>
          <a:xfrm>
            <a:off x="7628192" y="5223335"/>
            <a:ext cx="126348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 charged</a:t>
            </a:r>
          </a:p>
          <a:p>
            <a:pPr algn="ctr"/>
            <a:r>
              <a:rPr lang="en-US" dirty="0"/>
              <a:t>with 100% </a:t>
            </a:r>
          </a:p>
          <a:p>
            <a:pPr algn="ctr"/>
            <a:r>
              <a:rPr lang="en-US" dirty="0"/>
              <a:t>renewable</a:t>
            </a:r>
          </a:p>
          <a:p>
            <a:pPr algn="ctr"/>
            <a:r>
              <a:rPr lang="en-US" dirty="0"/>
              <a:t>electricity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2A50F-D040-0A46-89D3-A6B7CA356350}"/>
              </a:ext>
            </a:extLst>
          </p:cNvPr>
          <p:cNvSpPr txBox="1"/>
          <p:nvPr/>
        </p:nvSpPr>
        <p:spPr>
          <a:xfrm>
            <a:off x="10351432" y="3746007"/>
            <a:ext cx="1840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End-of-life</a:t>
            </a:r>
          </a:p>
          <a:p>
            <a:r>
              <a:rPr lang="en-US" dirty="0"/>
              <a:t>Driving use phase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Batteries</a:t>
            </a:r>
          </a:p>
          <a:p>
            <a:r>
              <a:rPr lang="en-US" dirty="0"/>
              <a:t>Materials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80473C-5150-DB40-927F-1F71AC699532}"/>
              </a:ext>
            </a:extLst>
          </p:cNvPr>
          <p:cNvCxnSpPr>
            <a:cxnSpLocks/>
          </p:cNvCxnSpPr>
          <p:nvPr/>
        </p:nvCxnSpPr>
        <p:spPr>
          <a:xfrm flipH="1" flipV="1">
            <a:off x="8787320" y="3780577"/>
            <a:ext cx="1564112" cy="157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D97D41-EAA1-274E-B305-C1973D8A0C35}"/>
              </a:ext>
            </a:extLst>
          </p:cNvPr>
          <p:cNvCxnSpPr>
            <a:cxnSpLocks/>
          </p:cNvCxnSpPr>
          <p:nvPr/>
        </p:nvCxnSpPr>
        <p:spPr>
          <a:xfrm flipH="1" flipV="1">
            <a:off x="8787320" y="3839672"/>
            <a:ext cx="1564112" cy="37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7B8EDE-5240-AE46-9ABA-9FFDEF750A17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787320" y="3900424"/>
            <a:ext cx="1564112" cy="584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417594-91F5-714E-BF35-FE3BF4F97406}"/>
              </a:ext>
            </a:extLst>
          </p:cNvPr>
          <p:cNvCxnSpPr>
            <a:cxnSpLocks/>
          </p:cNvCxnSpPr>
          <p:nvPr/>
        </p:nvCxnSpPr>
        <p:spPr>
          <a:xfrm flipH="1" flipV="1">
            <a:off x="8787320" y="4174077"/>
            <a:ext cx="1564112" cy="57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20E882-C1A5-2F4D-8895-312B67D30FC7}"/>
              </a:ext>
            </a:extLst>
          </p:cNvPr>
          <p:cNvCxnSpPr>
            <a:cxnSpLocks/>
          </p:cNvCxnSpPr>
          <p:nvPr/>
        </p:nvCxnSpPr>
        <p:spPr>
          <a:xfrm flipH="1" flipV="1">
            <a:off x="8839200" y="4745189"/>
            <a:ext cx="1512232" cy="32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24BEDB-0CBE-164A-9D92-BCDF79651B79}"/>
              </a:ext>
            </a:extLst>
          </p:cNvPr>
          <p:cNvSpPr txBox="1"/>
          <p:nvPr/>
        </p:nvSpPr>
        <p:spPr>
          <a:xfrm>
            <a:off x="2381983" y="1447800"/>
            <a:ext cx="13646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tonnes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r>
              <a:rPr lang="en-US" dirty="0"/>
              <a:t>equivalent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50377-4FCF-A943-8947-6298E649F707}"/>
              </a:ext>
            </a:extLst>
          </p:cNvPr>
          <p:cNvSpPr txBox="1"/>
          <p:nvPr/>
        </p:nvSpPr>
        <p:spPr>
          <a:xfrm>
            <a:off x="10191644" y="5946610"/>
            <a:ext cx="2000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</a:t>
            </a:r>
          </a:p>
          <a:p>
            <a:r>
              <a:rPr lang="en-US" sz="1400" i="1" dirty="0"/>
              <a:t>Polestar; 2020</a:t>
            </a:r>
          </a:p>
          <a:p>
            <a:r>
              <a:rPr lang="en-US" sz="1400" i="1" dirty="0"/>
              <a:t>(representative of typical</a:t>
            </a:r>
          </a:p>
          <a:p>
            <a:r>
              <a:rPr lang="en-US" sz="1400" i="1" dirty="0"/>
              <a:t>medium sized EV)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CCD32B-0BDE-A24A-9CAB-6E95358E5D67}"/>
              </a:ext>
            </a:extLst>
          </p:cNvPr>
          <p:cNvSpPr txBox="1"/>
          <p:nvPr/>
        </p:nvSpPr>
        <p:spPr>
          <a:xfrm>
            <a:off x="5526829" y="6466340"/>
            <a:ext cx="14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27% less CO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EA852-5A7F-1E49-8AE3-C80858EE1C98}"/>
              </a:ext>
            </a:extLst>
          </p:cNvPr>
          <p:cNvSpPr txBox="1"/>
          <p:nvPr/>
        </p:nvSpPr>
        <p:spPr>
          <a:xfrm>
            <a:off x="7583792" y="6466340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53% less CO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A0F9CB-12CC-AD4E-B8A1-37ACBCDE9654}"/>
              </a:ext>
            </a:extLst>
          </p:cNvPr>
          <p:cNvSpPr txBox="1"/>
          <p:nvPr/>
        </p:nvSpPr>
        <p:spPr>
          <a:xfrm>
            <a:off x="3432164" y="6466340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13% less CO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C19DB2-265C-1143-B436-48370EF97D24}"/>
              </a:ext>
            </a:extLst>
          </p:cNvPr>
          <p:cNvSpPr txBox="1"/>
          <p:nvPr/>
        </p:nvSpPr>
        <p:spPr>
          <a:xfrm>
            <a:off x="9460527" y="1043346"/>
            <a:ext cx="26287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Only </a:t>
            </a:r>
            <a:r>
              <a:rPr lang="en-US" sz="2400" b="1" dirty="0" err="1"/>
              <a:t>upto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53% 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lower carbon even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when charged with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100% renewable 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electricity.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2E6EE8B7-EF28-5145-9C62-09387D7F51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65" y="0"/>
            <a:ext cx="2140042" cy="8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7CF3E8-9E14-3644-9E9C-EE23DF105133}"/>
              </a:ext>
            </a:extLst>
          </p:cNvPr>
          <p:cNvSpPr txBox="1"/>
          <p:nvPr/>
        </p:nvSpPr>
        <p:spPr>
          <a:xfrm>
            <a:off x="23696" y="1321341"/>
            <a:ext cx="12240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Heat pumps need 100% green electricity to power them </a:t>
            </a:r>
            <a:r>
              <a:rPr lang="en-US" sz="2000" u="sng" dirty="0"/>
              <a:t>and</a:t>
            </a:r>
            <a:r>
              <a:rPr lang="en-US" sz="2000" dirty="0"/>
              <a:t> need properties to be highly insulated, to approach</a:t>
            </a:r>
          </a:p>
          <a:p>
            <a:r>
              <a:rPr lang="en-US" sz="2000" dirty="0"/>
              <a:t>zero carbon for the heating of properties.</a:t>
            </a:r>
          </a:p>
          <a:p>
            <a:endParaRPr lang="en-US" sz="2000" dirty="0"/>
          </a:p>
          <a:p>
            <a:r>
              <a:rPr lang="en-US" sz="2000" dirty="0"/>
              <a:t>Average medium sized property uses 12,800 kWh of heat.  Let’s assume better insulation reduces that to 8,900 kWh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FCF15-9A90-474E-9938-C76D7F0BF88A}"/>
              </a:ext>
            </a:extLst>
          </p:cNvPr>
          <p:cNvSpPr txBox="1"/>
          <p:nvPr/>
        </p:nvSpPr>
        <p:spPr>
          <a:xfrm>
            <a:off x="329184" y="121920"/>
            <a:ext cx="7815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UK Government Commitment 7 (Nov 2020) :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600,000 heat pumps per year to 2028  </a:t>
            </a:r>
          </a:p>
        </p:txBody>
      </p:sp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DF936D70-603B-C04A-A1E4-862ED7A87C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2934928"/>
            <a:ext cx="5681763" cy="3617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75BFF-2FD7-DA4D-9046-D5F5C4CB4B2A}"/>
              </a:ext>
            </a:extLst>
          </p:cNvPr>
          <p:cNvSpPr txBox="1"/>
          <p:nvPr/>
        </p:nvSpPr>
        <p:spPr>
          <a:xfrm flipH="1">
            <a:off x="6572959" y="2934928"/>
            <a:ext cx="5594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600,000 heat pumps per year to 2028 is just 15% of</a:t>
            </a:r>
          </a:p>
          <a:p>
            <a:r>
              <a:rPr lang="en-US" sz="2000" dirty="0"/>
              <a:t>UK household properties.</a:t>
            </a:r>
          </a:p>
          <a:p>
            <a:endParaRPr lang="en-US" sz="2000" dirty="0"/>
          </a:p>
          <a:p>
            <a:r>
              <a:rPr lang="en-US" sz="2000" dirty="0"/>
              <a:t>Typical air source heat pump needs 1kWh of electricity to make 3.2 kWh of heating output.</a:t>
            </a:r>
          </a:p>
          <a:p>
            <a:endParaRPr lang="en-US" sz="2000" dirty="0"/>
          </a:p>
          <a:p>
            <a:r>
              <a:rPr lang="en-US" sz="2000" dirty="0"/>
              <a:t>So will require 12,000 GWh of renewable electricity</a:t>
            </a:r>
          </a:p>
          <a:p>
            <a:r>
              <a:rPr lang="en-US" sz="2000" dirty="0"/>
              <a:t>to power the 600,000 per year heat pumps –</a:t>
            </a:r>
          </a:p>
          <a:p>
            <a:endParaRPr lang="en-US" sz="2000" dirty="0"/>
          </a:p>
          <a:p>
            <a:r>
              <a:rPr lang="en-US" sz="2000" dirty="0"/>
              <a:t>That is another 1 Mtoe (Million tonnes of oil equivalent) of renewable electricity generation needed.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19C2A05-7F8D-0946-AF35-CEDBB345CF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65" y="0"/>
            <a:ext cx="2140042" cy="883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8EAC97-968C-4145-8BEB-C4C6F2CD4180}"/>
              </a:ext>
            </a:extLst>
          </p:cNvPr>
          <p:cNvSpPr txBox="1"/>
          <p:nvPr/>
        </p:nvSpPr>
        <p:spPr>
          <a:xfrm>
            <a:off x="426720" y="39745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52459-8E24-3F4F-A7EE-9F3665347699}"/>
              </a:ext>
            </a:extLst>
          </p:cNvPr>
          <p:cNvSpPr txBox="1"/>
          <p:nvPr/>
        </p:nvSpPr>
        <p:spPr>
          <a:xfrm>
            <a:off x="560832" y="482775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CDD44-B65C-1E47-80E1-10F1D39A8490}"/>
              </a:ext>
            </a:extLst>
          </p:cNvPr>
          <p:cNvSpPr txBox="1"/>
          <p:nvPr/>
        </p:nvSpPr>
        <p:spPr>
          <a:xfrm>
            <a:off x="3463407" y="5167327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Typically</a:t>
            </a:r>
          </a:p>
          <a:p>
            <a:r>
              <a:rPr lang="en-US" sz="1400" dirty="0"/>
              <a:t>3.2 units</a:t>
            </a:r>
          </a:p>
        </p:txBody>
      </p:sp>
    </p:spTree>
    <p:extLst>
      <p:ext uri="{BB962C8B-B14F-4D97-AF65-F5344CB8AC3E}">
        <p14:creationId xmlns:p14="http://schemas.microsoft.com/office/powerpoint/2010/main" val="249224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FCF15-9A90-474E-9938-C76D7F0BF88A}"/>
              </a:ext>
            </a:extLst>
          </p:cNvPr>
          <p:cNvSpPr txBox="1"/>
          <p:nvPr/>
        </p:nvSpPr>
        <p:spPr>
          <a:xfrm>
            <a:off x="329184" y="121920"/>
            <a:ext cx="2641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8EF78-2CB6-9341-ABC0-65CA57CBE1FF}"/>
              </a:ext>
            </a:extLst>
          </p:cNvPr>
          <p:cNvSpPr txBox="1"/>
          <p:nvPr/>
        </p:nvSpPr>
        <p:spPr>
          <a:xfrm>
            <a:off x="176688" y="949960"/>
            <a:ext cx="1183862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Further significant change to the UK’s energy system is still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But… technology alone will not lead to ‘net zero’ carbon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UK Government policy is fixated on technology to solve the problem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All this new technology needs an expansion well beyond another </a:t>
            </a:r>
            <a:br>
              <a:rPr lang="en-US" sz="3200" dirty="0"/>
            </a:br>
            <a:r>
              <a:rPr lang="en-US" sz="3200" dirty="0"/>
              <a:t> 30GW of offshore wind energy</a:t>
            </a:r>
            <a:br>
              <a:rPr lang="en-US" sz="3200" dirty="0"/>
            </a:br>
            <a:r>
              <a:rPr lang="en-US" sz="3200" dirty="0"/>
              <a:t> Significantly more localised renewables is needed (ie. less losses)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Significantly enhanced thermal insulation standards are needed </a:t>
            </a:r>
            <a:br>
              <a:rPr lang="en-US" sz="3200" dirty="0"/>
            </a:br>
            <a:r>
              <a:rPr lang="en-US" sz="3200" dirty="0"/>
              <a:t>now, not after year 2025, </a:t>
            </a:r>
            <a:r>
              <a:rPr lang="en-US" sz="2800" dirty="0"/>
              <a:t>in order to support the heat pump commitment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Our consumption-based emissions are significant and need a</a:t>
            </a:r>
            <a:br>
              <a:rPr lang="en-US" sz="3200" dirty="0"/>
            </a:br>
            <a:r>
              <a:rPr lang="en-US" sz="3200" dirty="0"/>
              <a:t>major change in the way we consume and the way we live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Electric Vehicles do not change carbon emissions to zero.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2B56A1E-83C2-354F-AFD8-E646FE03D6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256" y="-12192"/>
            <a:ext cx="2499551" cy="10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A782296-65C4-EF46-87E7-6661E884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2" y="770905"/>
            <a:ext cx="101854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B7984-3E41-6A41-8D24-1B8A7304A8E2}"/>
              </a:ext>
            </a:extLst>
          </p:cNvPr>
          <p:cNvSpPr txBox="1"/>
          <p:nvPr/>
        </p:nvSpPr>
        <p:spPr>
          <a:xfrm>
            <a:off x="479575" y="5733095"/>
            <a:ext cx="11241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Electricity Production in 1972 was 17.7 Mtoe versus in 2019 was 29.6 Mtoe.    ie. has already increased 67%.</a:t>
            </a:r>
          </a:p>
          <a:p>
            <a:r>
              <a:rPr lang="en-US" dirty="0"/>
              <a:t>In 2019:  54% of natural gas is imported into UK.   75% of coal is imported into UK.</a:t>
            </a:r>
          </a:p>
          <a:p>
            <a:r>
              <a:rPr lang="en-US" dirty="0"/>
              <a:t>                 62% of petroleum/oil is imported into UK.       28% of bioenergy is imported (mainly biomass for combustion).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4B076-1E0A-DC4A-B77B-E94FFC11AA2A}"/>
              </a:ext>
            </a:extLst>
          </p:cNvPr>
          <p:cNvSpPr txBox="1"/>
          <p:nvPr/>
        </p:nvSpPr>
        <p:spPr>
          <a:xfrm>
            <a:off x="329184" y="121920"/>
            <a:ext cx="1095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Data: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20B62F5-D69C-6E44-99BE-50A3A1E38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65" y="0"/>
            <a:ext cx="2140042" cy="883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16E83-24AB-A749-970C-65A3D31809BD}"/>
              </a:ext>
            </a:extLst>
          </p:cNvPr>
          <p:cNvSpPr txBox="1"/>
          <p:nvPr/>
        </p:nvSpPr>
        <p:spPr>
          <a:xfrm>
            <a:off x="6096000" y="4956313"/>
            <a:ext cx="17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(Sankey diagram)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B275F-9B9B-CA41-8073-D12A2DBA8574}"/>
              </a:ext>
            </a:extLst>
          </p:cNvPr>
          <p:cNvSpPr/>
          <p:nvPr/>
        </p:nvSpPr>
        <p:spPr>
          <a:xfrm>
            <a:off x="9709212" y="3309486"/>
            <a:ext cx="835734" cy="255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52BC4D-9FE5-074E-B44B-3D1C2FB3BA4E}"/>
              </a:ext>
            </a:extLst>
          </p:cNvPr>
          <p:cNvCxnSpPr/>
          <p:nvPr/>
        </p:nvCxnSpPr>
        <p:spPr>
          <a:xfrm>
            <a:off x="5035826" y="770905"/>
            <a:ext cx="0" cy="339027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extLst>
              <a:ext uri="{FF2B5EF4-FFF2-40B4-BE49-F238E27FC236}">
                <a16:creationId xmlns:a16="http://schemas.microsoft.com/office/drawing/2014/main" id="{3FD2A6F4-DB55-944C-84A6-80B7824CA959}"/>
              </a:ext>
            </a:extLst>
          </p:cNvPr>
          <p:cNvSpPr/>
          <p:nvPr/>
        </p:nvSpPr>
        <p:spPr>
          <a:xfrm rot="10800000">
            <a:off x="10718461" y="1804627"/>
            <a:ext cx="485042" cy="417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3B9C7DD-7962-3F43-81A4-8130724AAD29}"/>
              </a:ext>
            </a:extLst>
          </p:cNvPr>
          <p:cNvSpPr/>
          <p:nvPr/>
        </p:nvSpPr>
        <p:spPr>
          <a:xfrm rot="10800000">
            <a:off x="10718461" y="2383723"/>
            <a:ext cx="485042" cy="417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B0E21-FD0E-8F44-8155-79D0A3CB3AA5}"/>
              </a:ext>
            </a:extLst>
          </p:cNvPr>
          <p:cNvSpPr txBox="1"/>
          <p:nvPr/>
        </p:nvSpPr>
        <p:spPr>
          <a:xfrm>
            <a:off x="11303196" y="1760468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B726FA-DAC7-F245-9470-D597C986B89A}"/>
              </a:ext>
            </a:extLst>
          </p:cNvPr>
          <p:cNvSpPr txBox="1"/>
          <p:nvPr/>
        </p:nvSpPr>
        <p:spPr>
          <a:xfrm>
            <a:off x="11307693" y="2339564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294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0C21E18-A594-5048-ABB1-572BF4CB46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7CA9D-CFAA-684A-BA23-410E0094F156}"/>
              </a:ext>
            </a:extLst>
          </p:cNvPr>
          <p:cNvSpPr txBox="1"/>
          <p:nvPr/>
        </p:nvSpPr>
        <p:spPr>
          <a:xfrm>
            <a:off x="3578086" y="-5300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6F299-C1E5-A945-9BFA-F328FE4F1553}"/>
              </a:ext>
            </a:extLst>
          </p:cNvPr>
          <p:cNvSpPr txBox="1"/>
          <p:nvPr/>
        </p:nvSpPr>
        <p:spPr>
          <a:xfrm>
            <a:off x="4212885" y="215443"/>
            <a:ext cx="5886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E724D-F631-E945-999B-C6A93DA53188}"/>
              </a:ext>
            </a:extLst>
          </p:cNvPr>
          <p:cNvSpPr txBox="1"/>
          <p:nvPr/>
        </p:nvSpPr>
        <p:spPr>
          <a:xfrm>
            <a:off x="3580981" y="62239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Primary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AFBF5-C0A1-FD49-BC90-FBD3F2EEA8FB}"/>
              </a:ext>
            </a:extLst>
          </p:cNvPr>
          <p:cNvSpPr txBox="1"/>
          <p:nvPr/>
        </p:nvSpPr>
        <p:spPr>
          <a:xfrm>
            <a:off x="0" y="0"/>
            <a:ext cx="509408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Data: UK Energy Flow Chart 2019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(Million tonnes of oil equivalent)</a:t>
            </a:r>
          </a:p>
        </p:txBody>
      </p:sp>
    </p:spTree>
    <p:extLst>
      <p:ext uri="{BB962C8B-B14F-4D97-AF65-F5344CB8AC3E}">
        <p14:creationId xmlns:p14="http://schemas.microsoft.com/office/powerpoint/2010/main" val="224296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918</Words>
  <Application>Microsoft Office PowerPoint</Application>
  <PresentationFormat>Widescreen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Street</dc:creator>
  <cp:lastModifiedBy>Richard Essex</cp:lastModifiedBy>
  <cp:revision>33</cp:revision>
  <dcterms:created xsi:type="dcterms:W3CDTF">2020-11-18T20:19:18Z</dcterms:created>
  <dcterms:modified xsi:type="dcterms:W3CDTF">2020-12-01T09:33:51Z</dcterms:modified>
</cp:coreProperties>
</file>